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72" r:id="rId2"/>
    <p:sldId id="273" r:id="rId3"/>
    <p:sldId id="274" r:id="rId4"/>
    <p:sldId id="275" r:id="rId5"/>
    <p:sldId id="338" r:id="rId6"/>
    <p:sldId id="355" r:id="rId7"/>
    <p:sldId id="364" r:id="rId8"/>
    <p:sldId id="365" r:id="rId9"/>
    <p:sldId id="277" r:id="rId10"/>
    <p:sldId id="340" r:id="rId11"/>
    <p:sldId id="313" r:id="rId12"/>
    <p:sldId id="326" r:id="rId13"/>
    <p:sldId id="327" r:id="rId14"/>
    <p:sldId id="341" r:id="rId15"/>
    <p:sldId id="325" r:id="rId16"/>
    <p:sldId id="316" r:id="rId17"/>
    <p:sldId id="323" r:id="rId18"/>
    <p:sldId id="328" r:id="rId19"/>
    <p:sldId id="333" r:id="rId20"/>
    <p:sldId id="343" r:id="rId21"/>
    <p:sldId id="344" r:id="rId22"/>
    <p:sldId id="278" r:id="rId23"/>
    <p:sldId id="279" r:id="rId24"/>
    <p:sldId id="280" r:id="rId25"/>
    <p:sldId id="281" r:id="rId26"/>
    <p:sldId id="417" r:id="rId27"/>
    <p:sldId id="418" r:id="rId28"/>
    <p:sldId id="408" r:id="rId29"/>
    <p:sldId id="409" r:id="rId30"/>
    <p:sldId id="410" r:id="rId31"/>
    <p:sldId id="411" r:id="rId32"/>
    <p:sldId id="412" r:id="rId33"/>
    <p:sldId id="413" r:id="rId34"/>
    <p:sldId id="414" r:id="rId35"/>
    <p:sldId id="415"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son, Molly" initials="P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3F5C6C"/>
    <a:srgbClr val="00614B"/>
    <a:srgbClr val="00664F"/>
    <a:srgbClr val="97A1AA"/>
    <a:srgbClr val="738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6" autoAdjust="0"/>
  </p:normalViewPr>
  <p:slideViewPr>
    <p:cSldViewPr snapToObjects="1" showGuides="1">
      <p:cViewPr varScale="1">
        <p:scale>
          <a:sx n="118" d="100"/>
          <a:sy n="118" d="100"/>
        </p:scale>
        <p:origin x="1326" y="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na Gorokhovsky" userId="ac42576f-f4da-4bcb-933d-4fddb2f0b651" providerId="ADAL" clId="{3B639E85-FF2A-4CC6-9364-3013B1A34401}"/>
    <pc:docChg chg="undo custSel addSld delSld modSld">
      <pc:chgData name="Alina Gorokhovsky" userId="ac42576f-f4da-4bcb-933d-4fddb2f0b651" providerId="ADAL" clId="{3B639E85-FF2A-4CC6-9364-3013B1A34401}" dt="2024-11-20T15:36:47.504" v="76" actId="47"/>
      <pc:docMkLst>
        <pc:docMk/>
      </pc:docMkLst>
      <pc:sldChg chg="modSp mod">
        <pc:chgData name="Alina Gorokhovsky" userId="ac42576f-f4da-4bcb-933d-4fddb2f0b651" providerId="ADAL" clId="{3B639E85-FF2A-4CC6-9364-3013B1A34401}" dt="2024-11-20T15:36:04.636" v="72" actId="1076"/>
        <pc:sldMkLst>
          <pc:docMk/>
          <pc:sldMk cId="4016378105" sldId="307"/>
        </pc:sldMkLst>
        <pc:spChg chg="mod">
          <ac:chgData name="Alina Gorokhovsky" userId="ac42576f-f4da-4bcb-933d-4fddb2f0b651" providerId="ADAL" clId="{3B639E85-FF2A-4CC6-9364-3013B1A34401}" dt="2024-11-20T15:36:04.636" v="72" actId="1076"/>
          <ac:spMkLst>
            <pc:docMk/>
            <pc:sldMk cId="4016378105" sldId="307"/>
            <ac:spMk id="26626" creationId="{00000000-0000-0000-0000-000000000000}"/>
          </ac:spMkLst>
        </pc:spChg>
      </pc:sldChg>
      <pc:sldChg chg="modSp mod">
        <pc:chgData name="Alina Gorokhovsky" userId="ac42576f-f4da-4bcb-933d-4fddb2f0b651" providerId="ADAL" clId="{3B639E85-FF2A-4CC6-9364-3013B1A34401}" dt="2024-11-20T15:35:29.849" v="32" actId="27636"/>
        <pc:sldMkLst>
          <pc:docMk/>
          <pc:sldMk cId="2491600005" sldId="310"/>
        </pc:sldMkLst>
        <pc:spChg chg="mod">
          <ac:chgData name="Alina Gorokhovsky" userId="ac42576f-f4da-4bcb-933d-4fddb2f0b651" providerId="ADAL" clId="{3B639E85-FF2A-4CC6-9364-3013B1A34401}" dt="2024-11-20T15:35:29.849" v="32" actId="27636"/>
          <ac:spMkLst>
            <pc:docMk/>
            <pc:sldMk cId="2491600005" sldId="310"/>
            <ac:spMk id="123905" creationId="{00000000-0000-0000-0000-000000000000}"/>
          </ac:spMkLst>
        </pc:spChg>
      </pc:sldChg>
      <pc:sldChg chg="modSp mod">
        <pc:chgData name="Alina Gorokhovsky" userId="ac42576f-f4da-4bcb-933d-4fddb2f0b651" providerId="ADAL" clId="{3B639E85-FF2A-4CC6-9364-3013B1A34401}" dt="2024-11-20T15:35:48.885" v="66" actId="20577"/>
        <pc:sldMkLst>
          <pc:docMk/>
          <pc:sldMk cId="3348158614" sldId="312"/>
        </pc:sldMkLst>
        <pc:spChg chg="mod">
          <ac:chgData name="Alina Gorokhovsky" userId="ac42576f-f4da-4bcb-933d-4fddb2f0b651" providerId="ADAL" clId="{3B639E85-FF2A-4CC6-9364-3013B1A34401}" dt="2024-11-20T15:35:48.885" v="66" actId="20577"/>
          <ac:spMkLst>
            <pc:docMk/>
            <pc:sldMk cId="3348158614" sldId="312"/>
            <ac:spMk id="39938" creationId="{00000000-0000-0000-0000-000000000000}"/>
          </ac:spMkLst>
        </pc:spChg>
      </pc:sldChg>
      <pc:sldChg chg="add del">
        <pc:chgData name="Alina Gorokhovsky" userId="ac42576f-f4da-4bcb-933d-4fddb2f0b651" providerId="ADAL" clId="{3B639E85-FF2A-4CC6-9364-3013B1A34401}" dt="2024-11-20T15:36:46.996" v="75" actId="47"/>
        <pc:sldMkLst>
          <pc:docMk/>
          <pc:sldMk cId="1112455747" sldId="343"/>
        </pc:sldMkLst>
      </pc:sldChg>
      <pc:sldChg chg="add del">
        <pc:chgData name="Alina Gorokhovsky" userId="ac42576f-f4da-4bcb-933d-4fddb2f0b651" providerId="ADAL" clId="{3B639E85-FF2A-4CC6-9364-3013B1A34401}" dt="2024-11-20T15:36:47.504" v="76" actId="47"/>
        <pc:sldMkLst>
          <pc:docMk/>
          <pc:sldMk cId="4230993958" sldId="344"/>
        </pc:sldMkLst>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94C48F-3269-4F64-ABBF-1F8121709B0C}" type="doc">
      <dgm:prSet loTypeId="urn:microsoft.com/office/officeart/2005/8/layout/chevron1" loCatId="process" qsTypeId="urn:microsoft.com/office/officeart/2005/8/quickstyle/3d4" qsCatId="3D" csTypeId="urn:microsoft.com/office/officeart/2005/8/colors/accent1_2" csCatId="accent1" phldr="1"/>
      <dgm:spPr/>
    </dgm:pt>
    <dgm:pt modelId="{7AD2CF05-F9BF-481C-904B-FB8CDCD7E3E3}">
      <dgm:prSet phldrT="[Text]"/>
      <dgm:spPr/>
      <dgm:t>
        <a:bodyPr/>
        <a:lstStyle/>
        <a:p>
          <a:r>
            <a:rPr lang="en-US" b="1" dirty="0">
              <a:solidFill>
                <a:schemeClr val="tx1"/>
              </a:solidFill>
            </a:rPr>
            <a:t>Define Organizational Long Term Impact</a:t>
          </a:r>
        </a:p>
      </dgm:t>
    </dgm:pt>
    <dgm:pt modelId="{63762977-29A9-493D-86AD-9D7EAD4C1BD3}" type="parTrans" cxnId="{49F16D3D-05B1-419C-9AB0-2C4A889A5122}">
      <dgm:prSet/>
      <dgm:spPr/>
      <dgm:t>
        <a:bodyPr/>
        <a:lstStyle/>
        <a:p>
          <a:endParaRPr lang="en-US" b="0">
            <a:solidFill>
              <a:schemeClr val="tx1"/>
            </a:solidFill>
          </a:endParaRPr>
        </a:p>
      </dgm:t>
    </dgm:pt>
    <dgm:pt modelId="{46AC9943-AE91-48F3-835A-E1FBC87ECBFA}" type="sibTrans" cxnId="{49F16D3D-05B1-419C-9AB0-2C4A889A5122}">
      <dgm:prSet/>
      <dgm:spPr/>
      <dgm:t>
        <a:bodyPr/>
        <a:lstStyle/>
        <a:p>
          <a:endParaRPr lang="en-US" b="0">
            <a:solidFill>
              <a:schemeClr val="tx1"/>
            </a:solidFill>
          </a:endParaRPr>
        </a:p>
      </dgm:t>
    </dgm:pt>
    <dgm:pt modelId="{348A9C37-F970-4A81-B61D-93A7F0D54BCA}">
      <dgm:prSet phldrT="[Text]"/>
      <dgm:spPr/>
      <dgm:t>
        <a:bodyPr/>
        <a:lstStyle/>
        <a:p>
          <a:r>
            <a:rPr lang="en-US" b="1" dirty="0">
              <a:solidFill>
                <a:schemeClr val="tx1"/>
              </a:solidFill>
            </a:rPr>
            <a:t>Understand the Competitive Landscape</a:t>
          </a:r>
        </a:p>
      </dgm:t>
    </dgm:pt>
    <dgm:pt modelId="{2602AEE3-C7B3-4D92-85D3-3BD149875DF9}" type="parTrans" cxnId="{4CE74C99-0ED4-4DE8-B2AB-B34282A3CDD1}">
      <dgm:prSet/>
      <dgm:spPr/>
      <dgm:t>
        <a:bodyPr/>
        <a:lstStyle/>
        <a:p>
          <a:endParaRPr lang="en-US" b="0">
            <a:solidFill>
              <a:schemeClr val="tx1"/>
            </a:solidFill>
          </a:endParaRPr>
        </a:p>
      </dgm:t>
    </dgm:pt>
    <dgm:pt modelId="{5137810E-8A5D-44ED-AC44-04131DC94275}" type="sibTrans" cxnId="{4CE74C99-0ED4-4DE8-B2AB-B34282A3CDD1}">
      <dgm:prSet/>
      <dgm:spPr/>
      <dgm:t>
        <a:bodyPr/>
        <a:lstStyle/>
        <a:p>
          <a:endParaRPr lang="en-US" b="0">
            <a:solidFill>
              <a:schemeClr val="tx1"/>
            </a:solidFill>
          </a:endParaRPr>
        </a:p>
      </dgm:t>
    </dgm:pt>
    <dgm:pt modelId="{11A83473-44D0-4EA7-A4C2-F7B1E43FD6A0}">
      <dgm:prSet phldrT="[Text]"/>
      <dgm:spPr/>
      <dgm:t>
        <a:bodyPr/>
        <a:lstStyle/>
        <a:p>
          <a:r>
            <a:rPr lang="en-US" b="1" dirty="0">
              <a:solidFill>
                <a:schemeClr val="tx1"/>
              </a:solidFill>
            </a:rPr>
            <a:t>Develop a Strategy for Taking McBee to the Next Level</a:t>
          </a:r>
        </a:p>
      </dgm:t>
    </dgm:pt>
    <dgm:pt modelId="{950E777F-3753-4C45-8D34-2805D065F703}" type="parTrans" cxnId="{62FB30BB-7FF1-41B3-9B4F-6CC4AA2694F7}">
      <dgm:prSet/>
      <dgm:spPr/>
      <dgm:t>
        <a:bodyPr/>
        <a:lstStyle/>
        <a:p>
          <a:endParaRPr lang="en-US" b="0">
            <a:solidFill>
              <a:schemeClr val="tx1"/>
            </a:solidFill>
          </a:endParaRPr>
        </a:p>
      </dgm:t>
    </dgm:pt>
    <dgm:pt modelId="{2B43FEF2-A8BC-4535-8A34-70679E6C1049}" type="sibTrans" cxnId="{62FB30BB-7FF1-41B3-9B4F-6CC4AA2694F7}">
      <dgm:prSet/>
      <dgm:spPr/>
      <dgm:t>
        <a:bodyPr/>
        <a:lstStyle/>
        <a:p>
          <a:endParaRPr lang="en-US" b="0">
            <a:solidFill>
              <a:schemeClr val="tx1"/>
            </a:solidFill>
          </a:endParaRPr>
        </a:p>
      </dgm:t>
    </dgm:pt>
    <dgm:pt modelId="{BA6FC24F-6B6D-44FA-91EC-15A09886A48D}">
      <dgm:prSet phldrT="[Text]"/>
      <dgm:spPr/>
      <dgm:t>
        <a:bodyPr/>
        <a:lstStyle/>
        <a:p>
          <a:r>
            <a:rPr lang="en-US" b="1" dirty="0">
              <a:solidFill>
                <a:schemeClr val="tx1"/>
              </a:solidFill>
            </a:rPr>
            <a:t>Develop a Strategic Plan to Maximize Likelihood of Success</a:t>
          </a:r>
        </a:p>
      </dgm:t>
    </dgm:pt>
    <dgm:pt modelId="{A2682ADD-A377-4199-9DFD-F0215BA835FF}" type="parTrans" cxnId="{D5FF2A3C-705E-40C0-A05B-C3EEF498208E}">
      <dgm:prSet/>
      <dgm:spPr/>
      <dgm:t>
        <a:bodyPr/>
        <a:lstStyle/>
        <a:p>
          <a:endParaRPr lang="en-US" b="0">
            <a:solidFill>
              <a:schemeClr val="tx1"/>
            </a:solidFill>
          </a:endParaRPr>
        </a:p>
      </dgm:t>
    </dgm:pt>
    <dgm:pt modelId="{B9BC3DFD-95BB-49AC-803F-791B3BB0ED09}" type="sibTrans" cxnId="{D5FF2A3C-705E-40C0-A05B-C3EEF498208E}">
      <dgm:prSet/>
      <dgm:spPr/>
      <dgm:t>
        <a:bodyPr/>
        <a:lstStyle/>
        <a:p>
          <a:endParaRPr lang="en-US" b="0">
            <a:solidFill>
              <a:schemeClr val="tx1"/>
            </a:solidFill>
          </a:endParaRPr>
        </a:p>
      </dgm:t>
    </dgm:pt>
    <dgm:pt modelId="{990AC80C-57B0-4757-88BB-822C75635D24}" type="pres">
      <dgm:prSet presAssocID="{A694C48F-3269-4F64-ABBF-1F8121709B0C}" presName="Name0" presStyleCnt="0">
        <dgm:presLayoutVars>
          <dgm:dir/>
          <dgm:animLvl val="lvl"/>
          <dgm:resizeHandles val="exact"/>
        </dgm:presLayoutVars>
      </dgm:prSet>
      <dgm:spPr/>
    </dgm:pt>
    <dgm:pt modelId="{10775CC9-EB53-4660-B3E7-1CF395A333CF}" type="pres">
      <dgm:prSet presAssocID="{7AD2CF05-F9BF-481C-904B-FB8CDCD7E3E3}" presName="parTxOnly" presStyleLbl="node1" presStyleIdx="0" presStyleCnt="4" custLinFactX="86304" custLinFactNeighborX="100000" custLinFactNeighborY="-4462">
        <dgm:presLayoutVars>
          <dgm:chMax val="0"/>
          <dgm:chPref val="0"/>
          <dgm:bulletEnabled val="1"/>
        </dgm:presLayoutVars>
      </dgm:prSet>
      <dgm:spPr/>
    </dgm:pt>
    <dgm:pt modelId="{70496FB3-DFB7-4721-B8E2-13E361F36DA7}" type="pres">
      <dgm:prSet presAssocID="{46AC9943-AE91-48F3-835A-E1FBC87ECBFA}" presName="parTxOnlySpace" presStyleCnt="0"/>
      <dgm:spPr/>
    </dgm:pt>
    <dgm:pt modelId="{A62AC4D7-D677-4AC1-8510-9A764222A954}" type="pres">
      <dgm:prSet presAssocID="{348A9C37-F970-4A81-B61D-93A7F0D54BCA}" presName="parTxOnly" presStyleLbl="node1" presStyleIdx="1" presStyleCnt="4" custLinFactX="-70835" custLinFactNeighborX="-100000" custLinFactNeighborY="-4462">
        <dgm:presLayoutVars>
          <dgm:chMax val="0"/>
          <dgm:chPref val="0"/>
          <dgm:bulletEnabled val="1"/>
        </dgm:presLayoutVars>
      </dgm:prSet>
      <dgm:spPr/>
    </dgm:pt>
    <dgm:pt modelId="{E87CAB47-A48B-4505-8AE4-20467F930FE6}" type="pres">
      <dgm:prSet presAssocID="{5137810E-8A5D-44ED-AC44-04131DC94275}" presName="parTxOnlySpace" presStyleCnt="0"/>
      <dgm:spPr/>
    </dgm:pt>
    <dgm:pt modelId="{3AA2F6FD-E74A-4227-8EB3-A2FFB1B24333}" type="pres">
      <dgm:prSet presAssocID="{11A83473-44D0-4EA7-A4C2-F7B1E43FD6A0}" presName="parTxOnly" presStyleLbl="node1" presStyleIdx="2" presStyleCnt="4" custLinFactNeighborX="3318" custLinFactNeighborY="-4462">
        <dgm:presLayoutVars>
          <dgm:chMax val="0"/>
          <dgm:chPref val="0"/>
          <dgm:bulletEnabled val="1"/>
        </dgm:presLayoutVars>
      </dgm:prSet>
      <dgm:spPr/>
    </dgm:pt>
    <dgm:pt modelId="{672B391A-36AF-4AC2-9B4D-283CEE70C11C}" type="pres">
      <dgm:prSet presAssocID="{2B43FEF2-A8BC-4535-8A34-70679E6C1049}" presName="parTxOnlySpace" presStyleCnt="0"/>
      <dgm:spPr/>
    </dgm:pt>
    <dgm:pt modelId="{975280B2-9F61-4C8F-802A-612A55B6E8A6}" type="pres">
      <dgm:prSet presAssocID="{BA6FC24F-6B6D-44FA-91EC-15A09886A48D}" presName="parTxOnly" presStyleLbl="node1" presStyleIdx="3" presStyleCnt="4" custLinFactNeighborX="-56406" custLinFactNeighborY="-4462">
        <dgm:presLayoutVars>
          <dgm:chMax val="0"/>
          <dgm:chPref val="0"/>
          <dgm:bulletEnabled val="1"/>
        </dgm:presLayoutVars>
      </dgm:prSet>
      <dgm:spPr/>
    </dgm:pt>
  </dgm:ptLst>
  <dgm:cxnLst>
    <dgm:cxn modelId="{D17F3604-A8CF-4E24-BE74-9050BA7A1450}" type="presOf" srcId="{BA6FC24F-6B6D-44FA-91EC-15A09886A48D}" destId="{975280B2-9F61-4C8F-802A-612A55B6E8A6}" srcOrd="0" destOrd="0" presId="urn:microsoft.com/office/officeart/2005/8/layout/chevron1"/>
    <dgm:cxn modelId="{CF1EF72E-6BBA-4FD7-A02D-182A0F5264BB}" type="presOf" srcId="{348A9C37-F970-4A81-B61D-93A7F0D54BCA}" destId="{A62AC4D7-D677-4AC1-8510-9A764222A954}" srcOrd="0" destOrd="0" presId="urn:microsoft.com/office/officeart/2005/8/layout/chevron1"/>
    <dgm:cxn modelId="{D5FF2A3C-705E-40C0-A05B-C3EEF498208E}" srcId="{A694C48F-3269-4F64-ABBF-1F8121709B0C}" destId="{BA6FC24F-6B6D-44FA-91EC-15A09886A48D}" srcOrd="3" destOrd="0" parTransId="{A2682ADD-A377-4199-9DFD-F0215BA835FF}" sibTransId="{B9BC3DFD-95BB-49AC-803F-791B3BB0ED09}"/>
    <dgm:cxn modelId="{49F16D3D-05B1-419C-9AB0-2C4A889A5122}" srcId="{A694C48F-3269-4F64-ABBF-1F8121709B0C}" destId="{7AD2CF05-F9BF-481C-904B-FB8CDCD7E3E3}" srcOrd="0" destOrd="0" parTransId="{63762977-29A9-493D-86AD-9D7EAD4C1BD3}" sibTransId="{46AC9943-AE91-48F3-835A-E1FBC87ECBFA}"/>
    <dgm:cxn modelId="{85E4AE48-C23D-43D3-9E0F-11A1CCB702B1}" type="presOf" srcId="{7AD2CF05-F9BF-481C-904B-FB8CDCD7E3E3}" destId="{10775CC9-EB53-4660-B3E7-1CF395A333CF}" srcOrd="0" destOrd="0" presId="urn:microsoft.com/office/officeart/2005/8/layout/chevron1"/>
    <dgm:cxn modelId="{456EA957-69D5-4D38-B426-105C86A0CFD8}" type="presOf" srcId="{A694C48F-3269-4F64-ABBF-1F8121709B0C}" destId="{990AC80C-57B0-4757-88BB-822C75635D24}" srcOrd="0" destOrd="0" presId="urn:microsoft.com/office/officeart/2005/8/layout/chevron1"/>
    <dgm:cxn modelId="{4CE74C99-0ED4-4DE8-B2AB-B34282A3CDD1}" srcId="{A694C48F-3269-4F64-ABBF-1F8121709B0C}" destId="{348A9C37-F970-4A81-B61D-93A7F0D54BCA}" srcOrd="1" destOrd="0" parTransId="{2602AEE3-C7B3-4D92-85D3-3BD149875DF9}" sibTransId="{5137810E-8A5D-44ED-AC44-04131DC94275}"/>
    <dgm:cxn modelId="{9D7D99A4-94FF-4CB2-A2BE-DB2F1C4205BD}" type="presOf" srcId="{11A83473-44D0-4EA7-A4C2-F7B1E43FD6A0}" destId="{3AA2F6FD-E74A-4227-8EB3-A2FFB1B24333}" srcOrd="0" destOrd="0" presId="urn:microsoft.com/office/officeart/2005/8/layout/chevron1"/>
    <dgm:cxn modelId="{62FB30BB-7FF1-41B3-9B4F-6CC4AA2694F7}" srcId="{A694C48F-3269-4F64-ABBF-1F8121709B0C}" destId="{11A83473-44D0-4EA7-A4C2-F7B1E43FD6A0}" srcOrd="2" destOrd="0" parTransId="{950E777F-3753-4C45-8D34-2805D065F703}" sibTransId="{2B43FEF2-A8BC-4535-8A34-70679E6C1049}"/>
    <dgm:cxn modelId="{77BD7F4F-1C4C-41A4-8A72-3969AD9A6C2C}" type="presParOf" srcId="{990AC80C-57B0-4757-88BB-822C75635D24}" destId="{10775CC9-EB53-4660-B3E7-1CF395A333CF}" srcOrd="0" destOrd="0" presId="urn:microsoft.com/office/officeart/2005/8/layout/chevron1"/>
    <dgm:cxn modelId="{18214E5F-D9E9-436F-9754-7CF9BFFD762B}" type="presParOf" srcId="{990AC80C-57B0-4757-88BB-822C75635D24}" destId="{70496FB3-DFB7-4721-B8E2-13E361F36DA7}" srcOrd="1" destOrd="0" presId="urn:microsoft.com/office/officeart/2005/8/layout/chevron1"/>
    <dgm:cxn modelId="{80858691-9A0B-4F57-95A4-651E50C866FE}" type="presParOf" srcId="{990AC80C-57B0-4757-88BB-822C75635D24}" destId="{A62AC4D7-D677-4AC1-8510-9A764222A954}" srcOrd="2" destOrd="0" presId="urn:microsoft.com/office/officeart/2005/8/layout/chevron1"/>
    <dgm:cxn modelId="{3255BE51-8C79-4ED9-8313-1A28CD1E2CED}" type="presParOf" srcId="{990AC80C-57B0-4757-88BB-822C75635D24}" destId="{E87CAB47-A48B-4505-8AE4-20467F930FE6}" srcOrd="3" destOrd="0" presId="urn:microsoft.com/office/officeart/2005/8/layout/chevron1"/>
    <dgm:cxn modelId="{169E3891-353C-4D5A-A1AD-5780BE892247}" type="presParOf" srcId="{990AC80C-57B0-4757-88BB-822C75635D24}" destId="{3AA2F6FD-E74A-4227-8EB3-A2FFB1B24333}" srcOrd="4" destOrd="0" presId="urn:microsoft.com/office/officeart/2005/8/layout/chevron1"/>
    <dgm:cxn modelId="{553B079C-105F-49A1-93F7-27EA569F1374}" type="presParOf" srcId="{990AC80C-57B0-4757-88BB-822C75635D24}" destId="{672B391A-36AF-4AC2-9B4D-283CEE70C11C}" srcOrd="5" destOrd="0" presId="urn:microsoft.com/office/officeart/2005/8/layout/chevron1"/>
    <dgm:cxn modelId="{81EC4BE1-ABD3-4DF4-B101-A4674B0B5796}" type="presParOf" srcId="{990AC80C-57B0-4757-88BB-822C75635D24}" destId="{975280B2-9F61-4C8F-802A-612A55B6E8A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5E0FE-B4C5-4030-AA13-8A2E8E7D47B7}"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A347084-BF25-4AFC-86F3-E43A2D60925B}">
      <dgm:prSet phldrT="[Text]" custT="1"/>
      <dgm:spPr/>
      <dgm:t>
        <a:bodyPr/>
        <a:lstStyle/>
        <a:p>
          <a:r>
            <a:rPr lang="en-US" sz="2000" dirty="0">
              <a:solidFill>
                <a:schemeClr val="tx1"/>
              </a:solidFill>
            </a:rPr>
            <a:t>Start Up</a:t>
          </a:r>
        </a:p>
      </dgm:t>
    </dgm:pt>
    <dgm:pt modelId="{05154050-8AEA-497D-A907-ECA9F37573EE}" type="parTrans" cxnId="{27F614B9-15D9-4330-8CAF-5CF630BA8581}">
      <dgm:prSet/>
      <dgm:spPr/>
      <dgm:t>
        <a:bodyPr/>
        <a:lstStyle/>
        <a:p>
          <a:endParaRPr lang="en-US">
            <a:solidFill>
              <a:schemeClr val="tx1"/>
            </a:solidFill>
          </a:endParaRPr>
        </a:p>
      </dgm:t>
    </dgm:pt>
    <dgm:pt modelId="{894B3FFF-D976-4FEF-AEC2-C4D6D34B043F}" type="sibTrans" cxnId="{27F614B9-15D9-4330-8CAF-5CF630BA8581}">
      <dgm:prSet/>
      <dgm:spPr/>
      <dgm:t>
        <a:bodyPr/>
        <a:lstStyle/>
        <a:p>
          <a:endParaRPr lang="en-US">
            <a:solidFill>
              <a:schemeClr val="tx1"/>
            </a:solidFill>
          </a:endParaRPr>
        </a:p>
      </dgm:t>
    </dgm:pt>
    <dgm:pt modelId="{8B188691-F408-45BF-8C7D-7C2C79A9E21B}">
      <dgm:prSet phldrT="[Text]" custT="1"/>
      <dgm:spPr/>
      <dgm:t>
        <a:bodyPr/>
        <a:lstStyle/>
        <a:p>
          <a:r>
            <a:rPr lang="en-US" sz="2000" dirty="0">
              <a:solidFill>
                <a:schemeClr val="tx1"/>
              </a:solidFill>
            </a:rPr>
            <a:t>Growth</a:t>
          </a:r>
        </a:p>
      </dgm:t>
    </dgm:pt>
    <dgm:pt modelId="{28A7103C-799F-417F-859F-9BB0B88AF789}" type="parTrans" cxnId="{6DAEC648-B60B-4368-95C0-E6B8BA1B47A9}">
      <dgm:prSet/>
      <dgm:spPr/>
      <dgm:t>
        <a:bodyPr/>
        <a:lstStyle/>
        <a:p>
          <a:endParaRPr lang="en-US">
            <a:solidFill>
              <a:schemeClr val="tx1"/>
            </a:solidFill>
          </a:endParaRPr>
        </a:p>
      </dgm:t>
    </dgm:pt>
    <dgm:pt modelId="{965E6E30-3DD5-428B-85D6-774ED637613B}" type="sibTrans" cxnId="{6DAEC648-B60B-4368-95C0-E6B8BA1B47A9}">
      <dgm:prSet/>
      <dgm:spPr/>
      <dgm:t>
        <a:bodyPr/>
        <a:lstStyle/>
        <a:p>
          <a:endParaRPr lang="en-US">
            <a:solidFill>
              <a:schemeClr val="tx1"/>
            </a:solidFill>
          </a:endParaRPr>
        </a:p>
      </dgm:t>
    </dgm:pt>
    <dgm:pt modelId="{CA329C0F-DF2E-4904-9D75-DE01115C5476}">
      <dgm:prSet phldrT="[Text]" custT="1"/>
      <dgm:spPr/>
      <dgm:t>
        <a:bodyPr/>
        <a:lstStyle/>
        <a:p>
          <a:r>
            <a:rPr lang="en-US" sz="2000" dirty="0">
              <a:solidFill>
                <a:schemeClr val="tx1"/>
              </a:solidFill>
            </a:rPr>
            <a:t>Maturity </a:t>
          </a:r>
        </a:p>
      </dgm:t>
    </dgm:pt>
    <dgm:pt modelId="{0C1EDC6F-C534-4C1F-B44A-F7D9FC46BCAA}" type="parTrans" cxnId="{EDA77075-D731-4F0E-A0FD-D87A02DDF742}">
      <dgm:prSet/>
      <dgm:spPr/>
      <dgm:t>
        <a:bodyPr/>
        <a:lstStyle/>
        <a:p>
          <a:endParaRPr lang="en-US">
            <a:solidFill>
              <a:schemeClr val="tx1"/>
            </a:solidFill>
          </a:endParaRPr>
        </a:p>
      </dgm:t>
    </dgm:pt>
    <dgm:pt modelId="{F8460F90-3358-4D15-9FEB-5677FF6150E0}" type="sibTrans" cxnId="{EDA77075-D731-4F0E-A0FD-D87A02DDF742}">
      <dgm:prSet/>
      <dgm:spPr/>
      <dgm:t>
        <a:bodyPr/>
        <a:lstStyle/>
        <a:p>
          <a:endParaRPr lang="en-US">
            <a:solidFill>
              <a:schemeClr val="tx1"/>
            </a:solidFill>
          </a:endParaRPr>
        </a:p>
      </dgm:t>
    </dgm:pt>
    <dgm:pt modelId="{48948819-3675-4959-8157-AA145B13C58E}">
      <dgm:prSet phldrT="[Text]" custT="1"/>
      <dgm:spPr/>
      <dgm:t>
        <a:bodyPr/>
        <a:lstStyle/>
        <a:p>
          <a:pPr>
            <a:spcAft>
              <a:spcPts val="0"/>
            </a:spcAft>
          </a:pPr>
          <a:r>
            <a:rPr lang="en-US" sz="2000" dirty="0">
              <a:solidFill>
                <a:schemeClr val="tx1"/>
              </a:solidFill>
            </a:rPr>
            <a:t>Transformation</a:t>
          </a:r>
        </a:p>
        <a:p>
          <a:pPr>
            <a:spcAft>
              <a:spcPts val="0"/>
            </a:spcAft>
          </a:pPr>
          <a:r>
            <a:rPr lang="en-US" sz="2000" dirty="0">
              <a:solidFill>
                <a:schemeClr val="tx1"/>
              </a:solidFill>
            </a:rPr>
            <a:t>Value Creation</a:t>
          </a:r>
        </a:p>
      </dgm:t>
    </dgm:pt>
    <dgm:pt modelId="{1F1377F6-C575-4968-AFCB-FE5602E0AF57}" type="parTrans" cxnId="{2DBA999B-EC6D-4B17-8A38-9CFD2B42B074}">
      <dgm:prSet/>
      <dgm:spPr/>
      <dgm:t>
        <a:bodyPr/>
        <a:lstStyle/>
        <a:p>
          <a:endParaRPr lang="en-US">
            <a:solidFill>
              <a:schemeClr val="tx1"/>
            </a:solidFill>
          </a:endParaRPr>
        </a:p>
      </dgm:t>
    </dgm:pt>
    <dgm:pt modelId="{8027CE74-F3FB-4F5D-9D28-6352D0458CE2}" type="sibTrans" cxnId="{2DBA999B-EC6D-4B17-8A38-9CFD2B42B074}">
      <dgm:prSet/>
      <dgm:spPr/>
      <dgm:t>
        <a:bodyPr/>
        <a:lstStyle/>
        <a:p>
          <a:endParaRPr lang="en-US">
            <a:solidFill>
              <a:schemeClr val="tx1"/>
            </a:solidFill>
          </a:endParaRPr>
        </a:p>
      </dgm:t>
    </dgm:pt>
    <dgm:pt modelId="{3D93E4CD-29B2-437A-B8BD-522E9C6B1733}" type="pres">
      <dgm:prSet presAssocID="{9EC5E0FE-B4C5-4030-AA13-8A2E8E7D47B7}" presName="arrowDiagram" presStyleCnt="0">
        <dgm:presLayoutVars>
          <dgm:chMax val="5"/>
          <dgm:dir/>
          <dgm:resizeHandles val="exact"/>
        </dgm:presLayoutVars>
      </dgm:prSet>
      <dgm:spPr/>
    </dgm:pt>
    <dgm:pt modelId="{6F72B938-0542-496B-968E-B680A1B3EAF6}" type="pres">
      <dgm:prSet presAssocID="{9EC5E0FE-B4C5-4030-AA13-8A2E8E7D47B7}" presName="arrow" presStyleLbl="bgShp" presStyleIdx="0" presStyleCnt="1" custLinFactNeighborX="-509" custLinFactNeighborY="-737"/>
      <dgm:spPr>
        <a:blipFill rotWithShape="0">
          <a:blip xmlns:r="http://schemas.openxmlformats.org/officeDocument/2006/relationships" r:embed="rId1"/>
          <a:stretch>
            <a:fillRect/>
          </a:stretch>
        </a:blipFill>
      </dgm:spPr>
    </dgm:pt>
    <dgm:pt modelId="{9B8C7008-A9A1-419A-8E79-6C86AFBC3724}" type="pres">
      <dgm:prSet presAssocID="{9EC5E0FE-B4C5-4030-AA13-8A2E8E7D47B7}" presName="arrowDiagram4" presStyleCnt="0"/>
      <dgm:spPr/>
    </dgm:pt>
    <dgm:pt modelId="{294DD3F7-2EF8-4B0A-868F-EC807AEF12F7}" type="pres">
      <dgm:prSet presAssocID="{AA347084-BF25-4AFC-86F3-E43A2D60925B}" presName="bullet4a" presStyleLbl="node1" presStyleIdx="0" presStyleCnt="4"/>
      <dgm:spPr/>
    </dgm:pt>
    <dgm:pt modelId="{D9BCC11D-40ED-4E90-9646-F5AD50895131}" type="pres">
      <dgm:prSet presAssocID="{AA347084-BF25-4AFC-86F3-E43A2D60925B}" presName="textBox4a" presStyleLbl="revTx" presStyleIdx="0" presStyleCnt="4">
        <dgm:presLayoutVars>
          <dgm:bulletEnabled val="1"/>
        </dgm:presLayoutVars>
      </dgm:prSet>
      <dgm:spPr/>
    </dgm:pt>
    <dgm:pt modelId="{E56EC915-9D07-4677-A7A8-0B53155326BB}" type="pres">
      <dgm:prSet presAssocID="{8B188691-F408-45BF-8C7D-7C2C79A9E21B}" presName="bullet4b" presStyleLbl="node1" presStyleIdx="1" presStyleCnt="4"/>
      <dgm:spPr/>
    </dgm:pt>
    <dgm:pt modelId="{D41E71BD-7179-4C39-ABDF-8195611E21B3}" type="pres">
      <dgm:prSet presAssocID="{8B188691-F408-45BF-8C7D-7C2C79A9E21B}" presName="textBox4b" presStyleLbl="revTx" presStyleIdx="1" presStyleCnt="4">
        <dgm:presLayoutVars>
          <dgm:bulletEnabled val="1"/>
        </dgm:presLayoutVars>
      </dgm:prSet>
      <dgm:spPr/>
    </dgm:pt>
    <dgm:pt modelId="{16B0D1F7-AE50-4F15-88A4-52259CC9DF06}" type="pres">
      <dgm:prSet presAssocID="{CA329C0F-DF2E-4904-9D75-DE01115C5476}" presName="bullet4c" presStyleLbl="node1" presStyleIdx="2" presStyleCnt="4"/>
      <dgm:spPr/>
    </dgm:pt>
    <dgm:pt modelId="{2266487E-0600-4DDD-895F-496C3E04EB12}" type="pres">
      <dgm:prSet presAssocID="{CA329C0F-DF2E-4904-9D75-DE01115C5476}" presName="textBox4c" presStyleLbl="revTx" presStyleIdx="2" presStyleCnt="4">
        <dgm:presLayoutVars>
          <dgm:bulletEnabled val="1"/>
        </dgm:presLayoutVars>
      </dgm:prSet>
      <dgm:spPr/>
    </dgm:pt>
    <dgm:pt modelId="{647DCF7C-4BFA-4BC2-8E48-D9E6C9FF052F}" type="pres">
      <dgm:prSet presAssocID="{48948819-3675-4959-8157-AA145B13C58E}" presName="bullet4d" presStyleLbl="node1" presStyleIdx="3" presStyleCnt="4" custLinFactNeighborX="44020" custLinFactNeighborY="-48470"/>
      <dgm:spPr/>
    </dgm:pt>
    <dgm:pt modelId="{9D59346D-293C-47D8-9696-DB1CFC191E2C}" type="pres">
      <dgm:prSet presAssocID="{48948819-3675-4959-8157-AA145B13C58E}" presName="textBox4d" presStyleLbl="revTx" presStyleIdx="3" presStyleCnt="4" custScaleX="182030" custLinFactNeighborX="56651" custLinFactNeighborY="2977">
        <dgm:presLayoutVars>
          <dgm:bulletEnabled val="1"/>
        </dgm:presLayoutVars>
      </dgm:prSet>
      <dgm:spPr/>
    </dgm:pt>
  </dgm:ptLst>
  <dgm:cxnLst>
    <dgm:cxn modelId="{D4F0D200-DE54-48F3-BD44-2D64793F29A4}" type="presOf" srcId="{9EC5E0FE-B4C5-4030-AA13-8A2E8E7D47B7}" destId="{3D93E4CD-29B2-437A-B8BD-522E9C6B1733}" srcOrd="0" destOrd="0" presId="urn:microsoft.com/office/officeart/2005/8/layout/arrow2"/>
    <dgm:cxn modelId="{A3058A11-BFDF-4B53-905E-E4EE81ACE5F8}" type="presOf" srcId="{48948819-3675-4959-8157-AA145B13C58E}" destId="{9D59346D-293C-47D8-9696-DB1CFC191E2C}" srcOrd="0" destOrd="0" presId="urn:microsoft.com/office/officeart/2005/8/layout/arrow2"/>
    <dgm:cxn modelId="{A9ECBC31-0A33-476D-AABE-ED9A317DF41A}" type="presOf" srcId="{AA347084-BF25-4AFC-86F3-E43A2D60925B}" destId="{D9BCC11D-40ED-4E90-9646-F5AD50895131}" srcOrd="0" destOrd="0" presId="urn:microsoft.com/office/officeart/2005/8/layout/arrow2"/>
    <dgm:cxn modelId="{6DAEC648-B60B-4368-95C0-E6B8BA1B47A9}" srcId="{9EC5E0FE-B4C5-4030-AA13-8A2E8E7D47B7}" destId="{8B188691-F408-45BF-8C7D-7C2C79A9E21B}" srcOrd="1" destOrd="0" parTransId="{28A7103C-799F-417F-859F-9BB0B88AF789}" sibTransId="{965E6E30-3DD5-428B-85D6-774ED637613B}"/>
    <dgm:cxn modelId="{EDA77075-D731-4F0E-A0FD-D87A02DDF742}" srcId="{9EC5E0FE-B4C5-4030-AA13-8A2E8E7D47B7}" destId="{CA329C0F-DF2E-4904-9D75-DE01115C5476}" srcOrd="2" destOrd="0" parTransId="{0C1EDC6F-C534-4C1F-B44A-F7D9FC46BCAA}" sibTransId="{F8460F90-3358-4D15-9FEB-5677FF6150E0}"/>
    <dgm:cxn modelId="{7B940A80-3814-4838-8810-2A0EDCF00249}" type="presOf" srcId="{CA329C0F-DF2E-4904-9D75-DE01115C5476}" destId="{2266487E-0600-4DDD-895F-496C3E04EB12}" srcOrd="0" destOrd="0" presId="urn:microsoft.com/office/officeart/2005/8/layout/arrow2"/>
    <dgm:cxn modelId="{3C217986-8AC1-4245-969D-FF88B6EA2DDB}" type="presOf" srcId="{8B188691-F408-45BF-8C7D-7C2C79A9E21B}" destId="{D41E71BD-7179-4C39-ABDF-8195611E21B3}" srcOrd="0" destOrd="0" presId="urn:microsoft.com/office/officeart/2005/8/layout/arrow2"/>
    <dgm:cxn modelId="{2DBA999B-EC6D-4B17-8A38-9CFD2B42B074}" srcId="{9EC5E0FE-B4C5-4030-AA13-8A2E8E7D47B7}" destId="{48948819-3675-4959-8157-AA145B13C58E}" srcOrd="3" destOrd="0" parTransId="{1F1377F6-C575-4968-AFCB-FE5602E0AF57}" sibTransId="{8027CE74-F3FB-4F5D-9D28-6352D0458CE2}"/>
    <dgm:cxn modelId="{27F614B9-15D9-4330-8CAF-5CF630BA8581}" srcId="{9EC5E0FE-B4C5-4030-AA13-8A2E8E7D47B7}" destId="{AA347084-BF25-4AFC-86F3-E43A2D60925B}" srcOrd="0" destOrd="0" parTransId="{05154050-8AEA-497D-A907-ECA9F37573EE}" sibTransId="{894B3FFF-D976-4FEF-AEC2-C4D6D34B043F}"/>
    <dgm:cxn modelId="{DDA301EE-3A1D-4F8C-A07F-9F242CB0000E}" type="presParOf" srcId="{3D93E4CD-29B2-437A-B8BD-522E9C6B1733}" destId="{6F72B938-0542-496B-968E-B680A1B3EAF6}" srcOrd="0" destOrd="0" presId="urn:microsoft.com/office/officeart/2005/8/layout/arrow2"/>
    <dgm:cxn modelId="{1C97D442-BDD4-4547-8046-3C6B1DD06B2F}" type="presParOf" srcId="{3D93E4CD-29B2-437A-B8BD-522E9C6B1733}" destId="{9B8C7008-A9A1-419A-8E79-6C86AFBC3724}" srcOrd="1" destOrd="0" presId="urn:microsoft.com/office/officeart/2005/8/layout/arrow2"/>
    <dgm:cxn modelId="{261F8E11-BDDF-433C-B9C8-88E553FC8106}" type="presParOf" srcId="{9B8C7008-A9A1-419A-8E79-6C86AFBC3724}" destId="{294DD3F7-2EF8-4B0A-868F-EC807AEF12F7}" srcOrd="0" destOrd="0" presId="urn:microsoft.com/office/officeart/2005/8/layout/arrow2"/>
    <dgm:cxn modelId="{7D2A084E-A011-4FDE-96E1-098472834682}" type="presParOf" srcId="{9B8C7008-A9A1-419A-8E79-6C86AFBC3724}" destId="{D9BCC11D-40ED-4E90-9646-F5AD50895131}" srcOrd="1" destOrd="0" presId="urn:microsoft.com/office/officeart/2005/8/layout/arrow2"/>
    <dgm:cxn modelId="{91CA5832-D70E-4136-AF36-F7B1EB2E18B4}" type="presParOf" srcId="{9B8C7008-A9A1-419A-8E79-6C86AFBC3724}" destId="{E56EC915-9D07-4677-A7A8-0B53155326BB}" srcOrd="2" destOrd="0" presId="urn:microsoft.com/office/officeart/2005/8/layout/arrow2"/>
    <dgm:cxn modelId="{CB4E1DAD-0E22-4052-AFA6-A6DB5A67734A}" type="presParOf" srcId="{9B8C7008-A9A1-419A-8E79-6C86AFBC3724}" destId="{D41E71BD-7179-4C39-ABDF-8195611E21B3}" srcOrd="3" destOrd="0" presId="urn:microsoft.com/office/officeart/2005/8/layout/arrow2"/>
    <dgm:cxn modelId="{F3076619-65A2-4800-81F5-B1439D1970F1}" type="presParOf" srcId="{9B8C7008-A9A1-419A-8E79-6C86AFBC3724}" destId="{16B0D1F7-AE50-4F15-88A4-52259CC9DF06}" srcOrd="4" destOrd="0" presId="urn:microsoft.com/office/officeart/2005/8/layout/arrow2"/>
    <dgm:cxn modelId="{2960B2A8-1584-484E-80C5-5A15D9143195}" type="presParOf" srcId="{9B8C7008-A9A1-419A-8E79-6C86AFBC3724}" destId="{2266487E-0600-4DDD-895F-496C3E04EB12}" srcOrd="5" destOrd="0" presId="urn:microsoft.com/office/officeart/2005/8/layout/arrow2"/>
    <dgm:cxn modelId="{2A2C449D-7E71-45A7-B859-4669034FD1D5}" type="presParOf" srcId="{9B8C7008-A9A1-419A-8E79-6C86AFBC3724}" destId="{647DCF7C-4BFA-4BC2-8E48-D9E6C9FF052F}" srcOrd="6" destOrd="0" presId="urn:microsoft.com/office/officeart/2005/8/layout/arrow2"/>
    <dgm:cxn modelId="{5387B5E6-929C-4577-910B-6B9C08AC40D5}" type="presParOf" srcId="{9B8C7008-A9A1-419A-8E79-6C86AFBC3724}" destId="{9D59346D-293C-47D8-9696-DB1CFC191E2C}"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5CE4E-43F7-4737-B852-728F00B5FD5C}"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US"/>
        </a:p>
      </dgm:t>
    </dgm:pt>
    <dgm:pt modelId="{AD47D313-6770-48EA-BD6D-16C9F6C5EB17}">
      <dgm:prSet phldrT="[Text]"/>
      <dgm:spPr/>
      <dgm:t>
        <a:bodyPr/>
        <a:lstStyle/>
        <a:p>
          <a:r>
            <a:rPr lang="en-US" dirty="0"/>
            <a:t>Gap</a:t>
          </a:r>
        </a:p>
      </dgm:t>
    </dgm:pt>
    <dgm:pt modelId="{B9723C16-41A7-46C0-A468-B611D004AB34}" type="parTrans" cxnId="{AC3070BD-C407-4992-BB1C-DDA6280DB48B}">
      <dgm:prSet/>
      <dgm:spPr/>
      <dgm:t>
        <a:bodyPr/>
        <a:lstStyle/>
        <a:p>
          <a:endParaRPr lang="en-US"/>
        </a:p>
      </dgm:t>
    </dgm:pt>
    <dgm:pt modelId="{24AAC8DF-612C-49B9-BA4A-6494DC3C3647}" type="sibTrans" cxnId="{AC3070BD-C407-4992-BB1C-DDA6280DB48B}">
      <dgm:prSet/>
      <dgm:spPr/>
      <dgm:t>
        <a:bodyPr/>
        <a:lstStyle/>
        <a:p>
          <a:endParaRPr lang="en-US"/>
        </a:p>
      </dgm:t>
    </dgm:pt>
    <dgm:pt modelId="{36EC3CA3-9D63-4DA8-A6B9-FD41ABC87A20}">
      <dgm:prSet phldrT="[Text]"/>
      <dgm:spPr/>
      <dgm:t>
        <a:bodyPr/>
        <a:lstStyle/>
        <a:p>
          <a:r>
            <a:rPr lang="en-US" dirty="0"/>
            <a:t>Meeting Need</a:t>
          </a:r>
        </a:p>
      </dgm:t>
    </dgm:pt>
    <dgm:pt modelId="{7E530E7F-BC5C-4833-9C9B-B31AD4C776F5}" type="parTrans" cxnId="{4D843BC2-D711-4D79-8659-DFDBC379B0DA}">
      <dgm:prSet/>
      <dgm:spPr/>
      <dgm:t>
        <a:bodyPr/>
        <a:lstStyle/>
        <a:p>
          <a:endParaRPr lang="en-US"/>
        </a:p>
      </dgm:t>
    </dgm:pt>
    <dgm:pt modelId="{F6AAB272-A77B-4715-8F0F-09618BCB5965}" type="sibTrans" cxnId="{4D843BC2-D711-4D79-8659-DFDBC379B0DA}">
      <dgm:prSet/>
      <dgm:spPr/>
      <dgm:t>
        <a:bodyPr/>
        <a:lstStyle/>
        <a:p>
          <a:endParaRPr lang="en-US"/>
        </a:p>
      </dgm:t>
    </dgm:pt>
    <dgm:pt modelId="{FA7E2980-1A47-424E-9EF5-4297F9C4C116}">
      <dgm:prSet phldrT="[Text]"/>
      <dgm:spPr/>
      <dgm:t>
        <a:bodyPr/>
        <a:lstStyle/>
        <a:p>
          <a:r>
            <a:rPr lang="en-US" dirty="0"/>
            <a:t>Success</a:t>
          </a:r>
        </a:p>
      </dgm:t>
    </dgm:pt>
    <dgm:pt modelId="{4411AE36-2D6E-4306-A99E-4349450BCB83}" type="parTrans" cxnId="{3670D75F-A7BF-47ED-BC78-678B96A7585B}">
      <dgm:prSet/>
      <dgm:spPr/>
      <dgm:t>
        <a:bodyPr/>
        <a:lstStyle/>
        <a:p>
          <a:endParaRPr lang="en-US"/>
        </a:p>
      </dgm:t>
    </dgm:pt>
    <dgm:pt modelId="{83C16D2B-C87C-4347-B967-84A50E708A61}" type="sibTrans" cxnId="{3670D75F-A7BF-47ED-BC78-678B96A7585B}">
      <dgm:prSet/>
      <dgm:spPr/>
      <dgm:t>
        <a:bodyPr/>
        <a:lstStyle/>
        <a:p>
          <a:endParaRPr lang="en-US"/>
        </a:p>
      </dgm:t>
    </dgm:pt>
    <dgm:pt modelId="{FC7E01AA-DC24-482B-8166-0A8C8C97C57F}">
      <dgm:prSet phldrT="[Text]"/>
      <dgm:spPr/>
      <dgm:t>
        <a:bodyPr/>
        <a:lstStyle/>
        <a:p>
          <a:r>
            <a:rPr lang="en-US" dirty="0"/>
            <a:t>Unlocking New Value</a:t>
          </a:r>
        </a:p>
      </dgm:t>
    </dgm:pt>
    <dgm:pt modelId="{45B7C007-9947-49BB-989B-D8B4D87C1DEA}" type="parTrans" cxnId="{4E499A19-6F58-46B0-8D5A-0389F493668C}">
      <dgm:prSet/>
      <dgm:spPr/>
      <dgm:t>
        <a:bodyPr/>
        <a:lstStyle/>
        <a:p>
          <a:endParaRPr lang="en-US"/>
        </a:p>
      </dgm:t>
    </dgm:pt>
    <dgm:pt modelId="{6B36502C-5531-4614-99B1-6DEBC8242CD8}" type="sibTrans" cxnId="{4E499A19-6F58-46B0-8D5A-0389F493668C}">
      <dgm:prSet/>
      <dgm:spPr/>
      <dgm:t>
        <a:bodyPr/>
        <a:lstStyle/>
        <a:p>
          <a:endParaRPr lang="en-US"/>
        </a:p>
      </dgm:t>
    </dgm:pt>
    <dgm:pt modelId="{B8A82154-E174-4CA9-B4B9-487A472428EE}" type="pres">
      <dgm:prSet presAssocID="{5585CE4E-43F7-4737-B852-728F00B5FD5C}" presName="CompostProcess" presStyleCnt="0">
        <dgm:presLayoutVars>
          <dgm:dir/>
          <dgm:resizeHandles val="exact"/>
        </dgm:presLayoutVars>
      </dgm:prSet>
      <dgm:spPr/>
    </dgm:pt>
    <dgm:pt modelId="{17DFC87E-920A-41E8-AE77-870118E5785A}" type="pres">
      <dgm:prSet presAssocID="{5585CE4E-43F7-4737-B852-728F00B5FD5C}" presName="arrow" presStyleLbl="bgShp" presStyleIdx="0" presStyleCnt="1"/>
      <dgm:spPr/>
    </dgm:pt>
    <dgm:pt modelId="{06663320-19EA-45E7-8607-994AADB981ED}" type="pres">
      <dgm:prSet presAssocID="{5585CE4E-43F7-4737-B852-728F00B5FD5C}" presName="linearProcess" presStyleCnt="0"/>
      <dgm:spPr/>
    </dgm:pt>
    <dgm:pt modelId="{63F9E8D5-C106-40BE-8BEE-54B52B78AA81}" type="pres">
      <dgm:prSet presAssocID="{AD47D313-6770-48EA-BD6D-16C9F6C5EB17}" presName="textNode" presStyleLbl="node1" presStyleIdx="0" presStyleCnt="4">
        <dgm:presLayoutVars>
          <dgm:bulletEnabled val="1"/>
        </dgm:presLayoutVars>
      </dgm:prSet>
      <dgm:spPr/>
    </dgm:pt>
    <dgm:pt modelId="{541B63EB-C6D1-41D7-A5FD-52A4F1B8A453}" type="pres">
      <dgm:prSet presAssocID="{24AAC8DF-612C-49B9-BA4A-6494DC3C3647}" presName="sibTrans" presStyleCnt="0"/>
      <dgm:spPr/>
    </dgm:pt>
    <dgm:pt modelId="{734721F3-4A41-48C8-B68B-2CDA5BAFDAF2}" type="pres">
      <dgm:prSet presAssocID="{36EC3CA3-9D63-4DA8-A6B9-FD41ABC87A20}" presName="textNode" presStyleLbl="node1" presStyleIdx="1" presStyleCnt="4">
        <dgm:presLayoutVars>
          <dgm:bulletEnabled val="1"/>
        </dgm:presLayoutVars>
      </dgm:prSet>
      <dgm:spPr/>
    </dgm:pt>
    <dgm:pt modelId="{17845A64-D569-4B46-BB9B-779045C04779}" type="pres">
      <dgm:prSet presAssocID="{F6AAB272-A77B-4715-8F0F-09618BCB5965}" presName="sibTrans" presStyleCnt="0"/>
      <dgm:spPr/>
    </dgm:pt>
    <dgm:pt modelId="{65F21FFF-C07C-4E89-B509-50E893B9E97B}" type="pres">
      <dgm:prSet presAssocID="{FA7E2980-1A47-424E-9EF5-4297F9C4C116}" presName="textNode" presStyleLbl="node1" presStyleIdx="2" presStyleCnt="4">
        <dgm:presLayoutVars>
          <dgm:bulletEnabled val="1"/>
        </dgm:presLayoutVars>
      </dgm:prSet>
      <dgm:spPr/>
    </dgm:pt>
    <dgm:pt modelId="{4C165C29-7A6D-48A9-B3BA-C49C020993BC}" type="pres">
      <dgm:prSet presAssocID="{83C16D2B-C87C-4347-B967-84A50E708A61}" presName="sibTrans" presStyleCnt="0"/>
      <dgm:spPr/>
    </dgm:pt>
    <dgm:pt modelId="{BC9872AB-CF6E-472C-A586-109CBA4342D7}" type="pres">
      <dgm:prSet presAssocID="{FC7E01AA-DC24-482B-8166-0A8C8C97C57F}" presName="textNode" presStyleLbl="node1" presStyleIdx="3" presStyleCnt="4">
        <dgm:presLayoutVars>
          <dgm:bulletEnabled val="1"/>
        </dgm:presLayoutVars>
      </dgm:prSet>
      <dgm:spPr/>
    </dgm:pt>
  </dgm:ptLst>
  <dgm:cxnLst>
    <dgm:cxn modelId="{4E499A19-6F58-46B0-8D5A-0389F493668C}" srcId="{5585CE4E-43F7-4737-B852-728F00B5FD5C}" destId="{FC7E01AA-DC24-482B-8166-0A8C8C97C57F}" srcOrd="3" destOrd="0" parTransId="{45B7C007-9947-49BB-989B-D8B4D87C1DEA}" sibTransId="{6B36502C-5531-4614-99B1-6DEBC8242CD8}"/>
    <dgm:cxn modelId="{3670D75F-A7BF-47ED-BC78-678B96A7585B}" srcId="{5585CE4E-43F7-4737-B852-728F00B5FD5C}" destId="{FA7E2980-1A47-424E-9EF5-4297F9C4C116}" srcOrd="2" destOrd="0" parTransId="{4411AE36-2D6E-4306-A99E-4349450BCB83}" sibTransId="{83C16D2B-C87C-4347-B967-84A50E708A61}"/>
    <dgm:cxn modelId="{94C97464-39E3-4FF7-BD95-F50FEBAC7535}" type="presOf" srcId="{AD47D313-6770-48EA-BD6D-16C9F6C5EB17}" destId="{63F9E8D5-C106-40BE-8BEE-54B52B78AA81}" srcOrd="0" destOrd="0" presId="urn:microsoft.com/office/officeart/2005/8/layout/hProcess9"/>
    <dgm:cxn modelId="{D5D6425A-D99B-48DC-8910-5AE48E262239}" type="presOf" srcId="{36EC3CA3-9D63-4DA8-A6B9-FD41ABC87A20}" destId="{734721F3-4A41-48C8-B68B-2CDA5BAFDAF2}" srcOrd="0" destOrd="0" presId="urn:microsoft.com/office/officeart/2005/8/layout/hProcess9"/>
    <dgm:cxn modelId="{159A9EAB-EA48-424D-8E9E-5472EC976DA6}" type="presOf" srcId="{FC7E01AA-DC24-482B-8166-0A8C8C97C57F}" destId="{BC9872AB-CF6E-472C-A586-109CBA4342D7}" srcOrd="0" destOrd="0" presId="urn:microsoft.com/office/officeart/2005/8/layout/hProcess9"/>
    <dgm:cxn modelId="{AC3070BD-C407-4992-BB1C-DDA6280DB48B}" srcId="{5585CE4E-43F7-4737-B852-728F00B5FD5C}" destId="{AD47D313-6770-48EA-BD6D-16C9F6C5EB17}" srcOrd="0" destOrd="0" parTransId="{B9723C16-41A7-46C0-A468-B611D004AB34}" sibTransId="{24AAC8DF-612C-49B9-BA4A-6494DC3C3647}"/>
    <dgm:cxn modelId="{4D843BC2-D711-4D79-8659-DFDBC379B0DA}" srcId="{5585CE4E-43F7-4737-B852-728F00B5FD5C}" destId="{36EC3CA3-9D63-4DA8-A6B9-FD41ABC87A20}" srcOrd="1" destOrd="0" parTransId="{7E530E7F-BC5C-4833-9C9B-B31AD4C776F5}" sibTransId="{F6AAB272-A77B-4715-8F0F-09618BCB5965}"/>
    <dgm:cxn modelId="{8E2CFDD6-4007-445E-BDAC-BF86236D5B7D}" type="presOf" srcId="{FA7E2980-1A47-424E-9EF5-4297F9C4C116}" destId="{65F21FFF-C07C-4E89-B509-50E893B9E97B}" srcOrd="0" destOrd="0" presId="urn:microsoft.com/office/officeart/2005/8/layout/hProcess9"/>
    <dgm:cxn modelId="{F2B185DC-E432-4103-8CFB-FFB73818CF2B}" type="presOf" srcId="{5585CE4E-43F7-4737-B852-728F00B5FD5C}" destId="{B8A82154-E174-4CA9-B4B9-487A472428EE}" srcOrd="0" destOrd="0" presId="urn:microsoft.com/office/officeart/2005/8/layout/hProcess9"/>
    <dgm:cxn modelId="{D558A1B0-0D2D-44A1-86B5-D88E305F3193}" type="presParOf" srcId="{B8A82154-E174-4CA9-B4B9-487A472428EE}" destId="{17DFC87E-920A-41E8-AE77-870118E5785A}" srcOrd="0" destOrd="0" presId="urn:microsoft.com/office/officeart/2005/8/layout/hProcess9"/>
    <dgm:cxn modelId="{F5FC1E00-7F99-498D-A719-57AAACC8428F}" type="presParOf" srcId="{B8A82154-E174-4CA9-B4B9-487A472428EE}" destId="{06663320-19EA-45E7-8607-994AADB981ED}" srcOrd="1" destOrd="0" presId="urn:microsoft.com/office/officeart/2005/8/layout/hProcess9"/>
    <dgm:cxn modelId="{041360E5-01EC-4A06-B045-CB592531867C}" type="presParOf" srcId="{06663320-19EA-45E7-8607-994AADB981ED}" destId="{63F9E8D5-C106-40BE-8BEE-54B52B78AA81}" srcOrd="0" destOrd="0" presId="urn:microsoft.com/office/officeart/2005/8/layout/hProcess9"/>
    <dgm:cxn modelId="{72126AB1-875D-4468-A21C-C9759F7A0FF1}" type="presParOf" srcId="{06663320-19EA-45E7-8607-994AADB981ED}" destId="{541B63EB-C6D1-41D7-A5FD-52A4F1B8A453}" srcOrd="1" destOrd="0" presId="urn:microsoft.com/office/officeart/2005/8/layout/hProcess9"/>
    <dgm:cxn modelId="{A3400AF6-F376-4BC5-8711-98B426333140}" type="presParOf" srcId="{06663320-19EA-45E7-8607-994AADB981ED}" destId="{734721F3-4A41-48C8-B68B-2CDA5BAFDAF2}" srcOrd="2" destOrd="0" presId="urn:microsoft.com/office/officeart/2005/8/layout/hProcess9"/>
    <dgm:cxn modelId="{465F00E5-3F69-4DF6-A2CB-CEB5B238D042}" type="presParOf" srcId="{06663320-19EA-45E7-8607-994AADB981ED}" destId="{17845A64-D569-4B46-BB9B-779045C04779}" srcOrd="3" destOrd="0" presId="urn:microsoft.com/office/officeart/2005/8/layout/hProcess9"/>
    <dgm:cxn modelId="{2DA4FD0F-B002-47CB-85A2-C27E2DF22C62}" type="presParOf" srcId="{06663320-19EA-45E7-8607-994AADB981ED}" destId="{65F21FFF-C07C-4E89-B509-50E893B9E97B}" srcOrd="4" destOrd="0" presId="urn:microsoft.com/office/officeart/2005/8/layout/hProcess9"/>
    <dgm:cxn modelId="{C7163A34-07B5-4F25-9A9C-47EC2B08A6F7}" type="presParOf" srcId="{06663320-19EA-45E7-8607-994AADB981ED}" destId="{4C165C29-7A6D-48A9-B3BA-C49C020993BC}" srcOrd="5" destOrd="0" presId="urn:microsoft.com/office/officeart/2005/8/layout/hProcess9"/>
    <dgm:cxn modelId="{1D9D5EB8-F1C5-47C2-A612-861D73204260}" type="presParOf" srcId="{06663320-19EA-45E7-8607-994AADB981ED}" destId="{BC9872AB-CF6E-472C-A586-109CBA4342D7}"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1CA360-6068-40B8-A2CF-B64169D3686A}" type="doc">
      <dgm:prSet loTypeId="urn:microsoft.com/office/officeart/2005/8/layout/pyramid2" loCatId="pyramid" qsTypeId="urn:microsoft.com/office/officeart/2005/8/quickstyle/3d7" qsCatId="3D" csTypeId="urn:microsoft.com/office/officeart/2005/8/colors/colorful3" csCatId="colorful" phldr="1"/>
      <dgm:spPr>
        <a:scene3d>
          <a:camera prst="perspectiveLeft" zoom="91000">
            <a:rot lat="0" lon="0" rev="0"/>
          </a:camera>
          <a:lightRig rig="threePt" dir="t">
            <a:rot lat="0" lon="0" rev="20640000"/>
          </a:lightRig>
        </a:scene3d>
      </dgm:spPr>
      <dgm:t>
        <a:bodyPr/>
        <a:lstStyle/>
        <a:p>
          <a:endParaRPr lang="en-US"/>
        </a:p>
      </dgm:t>
    </dgm:pt>
    <dgm:pt modelId="{A6AE3831-C68E-4436-A7C7-B205E03FBC43}">
      <dgm:prSet phldrT="[Text]" custT="1"/>
      <dgm:spPr/>
      <dgm:t>
        <a:bodyPr/>
        <a:lstStyle/>
        <a:p>
          <a:r>
            <a:rPr lang="en-US" sz="1600" dirty="0"/>
            <a:t>Define Organizational Structure, Including EC and Staff Roles and Functions</a:t>
          </a:r>
        </a:p>
      </dgm:t>
    </dgm:pt>
    <dgm:pt modelId="{C659385E-6DB9-4E7C-ABFE-BE16B8AE8654}" type="parTrans" cxnId="{163FAD7D-C62C-419C-AB63-D0D587B6CFFC}">
      <dgm:prSet/>
      <dgm:spPr/>
      <dgm:t>
        <a:bodyPr/>
        <a:lstStyle/>
        <a:p>
          <a:endParaRPr lang="en-US"/>
        </a:p>
      </dgm:t>
    </dgm:pt>
    <dgm:pt modelId="{C6A9679F-5B0A-4901-B59A-D79033CDEACE}" type="sibTrans" cxnId="{163FAD7D-C62C-419C-AB63-D0D587B6CFFC}">
      <dgm:prSet/>
      <dgm:spPr/>
      <dgm:t>
        <a:bodyPr/>
        <a:lstStyle/>
        <a:p>
          <a:endParaRPr lang="en-US"/>
        </a:p>
      </dgm:t>
    </dgm:pt>
    <dgm:pt modelId="{4852B273-19CF-4865-A9C5-B355835D06CC}">
      <dgm:prSet phldrT="[Text]" custT="1"/>
      <dgm:spPr/>
      <dgm:t>
        <a:bodyPr/>
        <a:lstStyle/>
        <a:p>
          <a:r>
            <a:rPr lang="en-US" sz="1600" dirty="0"/>
            <a:t>Business Plan Actions, Leadership Commitments, Resources</a:t>
          </a:r>
        </a:p>
      </dgm:t>
    </dgm:pt>
    <dgm:pt modelId="{4209B8D0-EF14-4FA0-94DA-C215C900A715}" type="sibTrans" cxnId="{4C65BBEF-F501-4B3B-8E8B-947479C382DE}">
      <dgm:prSet/>
      <dgm:spPr/>
      <dgm:t>
        <a:bodyPr/>
        <a:lstStyle/>
        <a:p>
          <a:endParaRPr lang="en-US"/>
        </a:p>
      </dgm:t>
    </dgm:pt>
    <dgm:pt modelId="{087CF022-5F66-4565-AC31-388A650D46BA}" type="parTrans" cxnId="{4C65BBEF-F501-4B3B-8E8B-947479C382DE}">
      <dgm:prSet/>
      <dgm:spPr/>
      <dgm:t>
        <a:bodyPr/>
        <a:lstStyle/>
        <a:p>
          <a:endParaRPr lang="en-US"/>
        </a:p>
      </dgm:t>
    </dgm:pt>
    <dgm:pt modelId="{032BEB87-0F1C-403C-A671-6EFEB77820C5}">
      <dgm:prSet custT="1"/>
      <dgm:spPr/>
      <dgm:t>
        <a:bodyPr/>
        <a:lstStyle/>
        <a:p>
          <a:r>
            <a:rPr lang="en-US" sz="1600" dirty="0"/>
            <a:t>Aspirations</a:t>
          </a:r>
        </a:p>
        <a:p>
          <a:r>
            <a:rPr lang="en-US" sz="1600" dirty="0"/>
            <a:t>Vision, Mission, Goals, Objectives</a:t>
          </a:r>
        </a:p>
      </dgm:t>
    </dgm:pt>
    <dgm:pt modelId="{8B780C34-86FE-40DE-879E-5D15E59A1BF4}" type="parTrans" cxnId="{64FACA1C-5A73-4CC9-811E-475A0A291EC0}">
      <dgm:prSet/>
      <dgm:spPr/>
      <dgm:t>
        <a:bodyPr/>
        <a:lstStyle/>
        <a:p>
          <a:endParaRPr lang="en-US"/>
        </a:p>
      </dgm:t>
    </dgm:pt>
    <dgm:pt modelId="{C33DFC37-3CFA-4777-BF9B-DE277217C6B3}" type="sibTrans" cxnId="{64FACA1C-5A73-4CC9-811E-475A0A291EC0}">
      <dgm:prSet/>
      <dgm:spPr/>
      <dgm:t>
        <a:bodyPr/>
        <a:lstStyle/>
        <a:p>
          <a:endParaRPr lang="en-US"/>
        </a:p>
      </dgm:t>
    </dgm:pt>
    <dgm:pt modelId="{2A4281AF-2A3A-449D-B408-3B6DA8A3E8AC}">
      <dgm:prSet custT="1"/>
      <dgm:spPr/>
      <dgm:t>
        <a:bodyPr/>
        <a:lstStyle/>
        <a:p>
          <a:r>
            <a:rPr lang="en-US" sz="1600" dirty="0"/>
            <a:t>Positioning/Branding</a:t>
          </a:r>
        </a:p>
      </dgm:t>
    </dgm:pt>
    <dgm:pt modelId="{F2A8B292-0396-4A5A-8482-0D938B8CC5E5}" type="parTrans" cxnId="{1A902F9C-DF42-401E-A18D-A0756D741FEA}">
      <dgm:prSet/>
      <dgm:spPr/>
      <dgm:t>
        <a:bodyPr/>
        <a:lstStyle/>
        <a:p>
          <a:endParaRPr lang="en-US"/>
        </a:p>
      </dgm:t>
    </dgm:pt>
    <dgm:pt modelId="{1C91E44F-87C8-477F-8D7B-9A63A276AA01}" type="sibTrans" cxnId="{1A902F9C-DF42-401E-A18D-A0756D741FEA}">
      <dgm:prSet/>
      <dgm:spPr/>
      <dgm:t>
        <a:bodyPr/>
        <a:lstStyle/>
        <a:p>
          <a:endParaRPr lang="en-US"/>
        </a:p>
      </dgm:t>
    </dgm:pt>
    <dgm:pt modelId="{B233A3B5-5510-4063-A495-E40257651B5B}">
      <dgm:prSet custT="1"/>
      <dgm:spPr/>
      <dgm:t>
        <a:bodyPr/>
        <a:lstStyle/>
        <a:p>
          <a:pPr>
            <a:spcAft>
              <a:spcPts val="0"/>
            </a:spcAft>
          </a:pPr>
          <a:r>
            <a:rPr lang="en-US" sz="1600" dirty="0"/>
            <a:t>Value Proposition - Reasons for Companies to Retain McBee – Differentiation Matrix </a:t>
          </a:r>
        </a:p>
      </dgm:t>
    </dgm:pt>
    <dgm:pt modelId="{AF503240-D684-48A6-921D-43B520C35ED1}" type="parTrans" cxnId="{CA7B3522-5172-4844-8B2D-CB7949DCF0F7}">
      <dgm:prSet/>
      <dgm:spPr/>
      <dgm:t>
        <a:bodyPr/>
        <a:lstStyle/>
        <a:p>
          <a:endParaRPr lang="en-US"/>
        </a:p>
      </dgm:t>
    </dgm:pt>
    <dgm:pt modelId="{70A753F2-B682-4A66-8D64-D227261CD39D}" type="sibTrans" cxnId="{CA7B3522-5172-4844-8B2D-CB7949DCF0F7}">
      <dgm:prSet/>
      <dgm:spPr/>
      <dgm:t>
        <a:bodyPr/>
        <a:lstStyle/>
        <a:p>
          <a:endParaRPr lang="en-US"/>
        </a:p>
      </dgm:t>
    </dgm:pt>
    <dgm:pt modelId="{9F7C6DF5-0BA8-4395-BB23-93092C174FA0}">
      <dgm:prSet custT="1"/>
      <dgm:spPr/>
      <dgm:t>
        <a:bodyPr/>
        <a:lstStyle/>
        <a:p>
          <a:r>
            <a:rPr lang="en-US" sz="1600" i="0" dirty="0"/>
            <a:t>Core Competencies – Elevator Speech</a:t>
          </a:r>
        </a:p>
      </dgm:t>
    </dgm:pt>
    <dgm:pt modelId="{04F0FA33-21E1-4F11-BF4E-323DA57A0D25}" type="parTrans" cxnId="{2317B9AF-0413-4DB7-B57F-AB21069FEE52}">
      <dgm:prSet/>
      <dgm:spPr/>
      <dgm:t>
        <a:bodyPr/>
        <a:lstStyle/>
        <a:p>
          <a:endParaRPr lang="en-US"/>
        </a:p>
      </dgm:t>
    </dgm:pt>
    <dgm:pt modelId="{81A64B6F-94EE-4F28-A996-9750C31DDBE5}" type="sibTrans" cxnId="{2317B9AF-0413-4DB7-B57F-AB21069FEE52}">
      <dgm:prSet/>
      <dgm:spPr/>
      <dgm:t>
        <a:bodyPr/>
        <a:lstStyle/>
        <a:p>
          <a:endParaRPr lang="en-US"/>
        </a:p>
      </dgm:t>
    </dgm:pt>
    <dgm:pt modelId="{ED82AB9C-9E5C-4EBC-A02B-D91A251010CF}" type="pres">
      <dgm:prSet presAssocID="{841CA360-6068-40B8-A2CF-B64169D3686A}" presName="compositeShape" presStyleCnt="0">
        <dgm:presLayoutVars>
          <dgm:dir/>
          <dgm:resizeHandles/>
        </dgm:presLayoutVars>
      </dgm:prSet>
      <dgm:spPr/>
    </dgm:pt>
    <dgm:pt modelId="{8365626D-76B6-4F82-AE49-CB7A32102A5A}" type="pres">
      <dgm:prSet presAssocID="{841CA360-6068-40B8-A2CF-B64169D3686A}" presName="pyramid" presStyleLbl="node1" presStyleIdx="0" presStyleCnt="1" custLinFactNeighborX="-63892" custLinFactNeighborY="24742"/>
      <dgm:spPr>
        <a:solidFill>
          <a:srgbClr val="0070C0"/>
        </a:solidFill>
        <a:effectLst>
          <a:glow rad="63500">
            <a:schemeClr val="accent4">
              <a:satMod val="175000"/>
              <a:alpha val="40000"/>
            </a:schemeClr>
          </a:glow>
          <a:outerShdw blurRad="50800" dist="38100" algn="l" rotWithShape="0">
            <a:prstClr val="black">
              <a:alpha val="40000"/>
            </a:prstClr>
          </a:outerShdw>
        </a:effectLst>
        <a:sp3d extrusionH="50600" prstMaterial="metal">
          <a:bevelT w="101600" h="80600" prst="cross"/>
          <a:bevelB w="80600" h="80600"/>
        </a:sp3d>
      </dgm:spPr>
    </dgm:pt>
    <dgm:pt modelId="{5D38719A-A6FB-4136-AD07-0671D5AD38CE}" type="pres">
      <dgm:prSet presAssocID="{841CA360-6068-40B8-A2CF-B64169D3686A}" presName="theList" presStyleCnt="0"/>
      <dgm:spPr/>
    </dgm:pt>
    <dgm:pt modelId="{94886329-834C-44FD-BDB3-E5451C92B57E}" type="pres">
      <dgm:prSet presAssocID="{4852B273-19CF-4865-A9C5-B355835D06CC}" presName="aNode" presStyleLbl="fgAcc1" presStyleIdx="0" presStyleCnt="6" custLinFactX="-47311" custLinFactY="19687" custLinFactNeighborX="-100000" custLinFactNeighborY="100000">
        <dgm:presLayoutVars>
          <dgm:bulletEnabled val="1"/>
        </dgm:presLayoutVars>
      </dgm:prSet>
      <dgm:spPr/>
    </dgm:pt>
    <dgm:pt modelId="{2892D575-05F0-4F92-B479-B9DAD8FAC146}" type="pres">
      <dgm:prSet presAssocID="{4852B273-19CF-4865-A9C5-B355835D06CC}" presName="aSpace" presStyleCnt="0"/>
      <dgm:spPr/>
    </dgm:pt>
    <dgm:pt modelId="{5A79C115-38DC-4A9B-BACC-6D5E87548BEC}" type="pres">
      <dgm:prSet presAssocID="{032BEB87-0F1C-403C-A671-6EFEB77820C5}" presName="aNode" presStyleLbl="fgAcc1" presStyleIdx="1" presStyleCnt="6" custLinFactX="-47311" custLinFactY="19687" custLinFactNeighborX="-100000" custLinFactNeighborY="100000">
        <dgm:presLayoutVars>
          <dgm:bulletEnabled val="1"/>
        </dgm:presLayoutVars>
      </dgm:prSet>
      <dgm:spPr/>
    </dgm:pt>
    <dgm:pt modelId="{3FDD75AA-D3D6-48A9-9A43-FC0A4624C4EC}" type="pres">
      <dgm:prSet presAssocID="{032BEB87-0F1C-403C-A671-6EFEB77820C5}" presName="aSpace" presStyleCnt="0"/>
      <dgm:spPr/>
    </dgm:pt>
    <dgm:pt modelId="{7ED72ED8-7460-48DB-ACAF-081F45F5ED7A}" type="pres">
      <dgm:prSet presAssocID="{2A4281AF-2A3A-449D-B408-3B6DA8A3E8AC}" presName="aNode" presStyleLbl="fgAcc1" presStyleIdx="2" presStyleCnt="6" custLinFactX="-47311" custLinFactY="19687" custLinFactNeighborX="-100000" custLinFactNeighborY="100000">
        <dgm:presLayoutVars>
          <dgm:bulletEnabled val="1"/>
        </dgm:presLayoutVars>
      </dgm:prSet>
      <dgm:spPr/>
    </dgm:pt>
    <dgm:pt modelId="{4CC8E22B-FDE9-4FCB-B1EB-C085AC0915C9}" type="pres">
      <dgm:prSet presAssocID="{2A4281AF-2A3A-449D-B408-3B6DA8A3E8AC}" presName="aSpace" presStyleCnt="0"/>
      <dgm:spPr/>
    </dgm:pt>
    <dgm:pt modelId="{5EBFEA61-8702-428F-B425-D2BD30DC9982}" type="pres">
      <dgm:prSet presAssocID="{B233A3B5-5510-4063-A495-E40257651B5B}" presName="aNode" presStyleLbl="fgAcc1" presStyleIdx="3" presStyleCnt="6" custLinFactX="-47311" custLinFactY="19687" custLinFactNeighborX="-100000" custLinFactNeighborY="100000">
        <dgm:presLayoutVars>
          <dgm:bulletEnabled val="1"/>
        </dgm:presLayoutVars>
      </dgm:prSet>
      <dgm:spPr/>
    </dgm:pt>
    <dgm:pt modelId="{ECD9723D-58FA-4963-8AA9-79920DE0FC1A}" type="pres">
      <dgm:prSet presAssocID="{B233A3B5-5510-4063-A495-E40257651B5B}" presName="aSpace" presStyleCnt="0"/>
      <dgm:spPr/>
    </dgm:pt>
    <dgm:pt modelId="{15AB4578-EDA4-48B2-AE55-084F71C69717}" type="pres">
      <dgm:prSet presAssocID="{A6AE3831-C68E-4436-A7C7-B205E03FBC43}" presName="aNode" presStyleLbl="fgAcc1" presStyleIdx="4" presStyleCnt="6" custLinFactX="-47311" custLinFactY="19687" custLinFactNeighborX="-100000" custLinFactNeighborY="100000">
        <dgm:presLayoutVars>
          <dgm:bulletEnabled val="1"/>
        </dgm:presLayoutVars>
      </dgm:prSet>
      <dgm:spPr/>
    </dgm:pt>
    <dgm:pt modelId="{FA3E119C-D13E-4028-9495-86AD97FDF23E}" type="pres">
      <dgm:prSet presAssocID="{A6AE3831-C68E-4436-A7C7-B205E03FBC43}" presName="aSpace" presStyleCnt="0"/>
      <dgm:spPr/>
    </dgm:pt>
    <dgm:pt modelId="{6DE523D6-80FD-4D61-A12C-CD219D730ED5}" type="pres">
      <dgm:prSet presAssocID="{9F7C6DF5-0BA8-4395-BB23-93092C174FA0}" presName="aNode" presStyleLbl="fgAcc1" presStyleIdx="5" presStyleCnt="6" custLinFactX="-47311" custLinFactY="19687" custLinFactNeighborX="-100000" custLinFactNeighborY="100000">
        <dgm:presLayoutVars>
          <dgm:bulletEnabled val="1"/>
        </dgm:presLayoutVars>
      </dgm:prSet>
      <dgm:spPr/>
    </dgm:pt>
    <dgm:pt modelId="{B80E3BF0-2C8E-4B84-AE8A-091C55F3E66D}" type="pres">
      <dgm:prSet presAssocID="{9F7C6DF5-0BA8-4395-BB23-93092C174FA0}" presName="aSpace" presStyleCnt="0"/>
      <dgm:spPr/>
    </dgm:pt>
  </dgm:ptLst>
  <dgm:cxnLst>
    <dgm:cxn modelId="{21A28015-6A47-4793-8789-F6C08399229A}" type="presOf" srcId="{032BEB87-0F1C-403C-A671-6EFEB77820C5}" destId="{5A79C115-38DC-4A9B-BACC-6D5E87548BEC}" srcOrd="0" destOrd="0" presId="urn:microsoft.com/office/officeart/2005/8/layout/pyramid2"/>
    <dgm:cxn modelId="{64FACA1C-5A73-4CC9-811E-475A0A291EC0}" srcId="{841CA360-6068-40B8-A2CF-B64169D3686A}" destId="{032BEB87-0F1C-403C-A671-6EFEB77820C5}" srcOrd="1" destOrd="0" parTransId="{8B780C34-86FE-40DE-879E-5D15E59A1BF4}" sibTransId="{C33DFC37-3CFA-4777-BF9B-DE277217C6B3}"/>
    <dgm:cxn modelId="{CA7B3522-5172-4844-8B2D-CB7949DCF0F7}" srcId="{841CA360-6068-40B8-A2CF-B64169D3686A}" destId="{B233A3B5-5510-4063-A495-E40257651B5B}" srcOrd="3" destOrd="0" parTransId="{AF503240-D684-48A6-921D-43B520C35ED1}" sibTransId="{70A753F2-B682-4A66-8D64-D227261CD39D}"/>
    <dgm:cxn modelId="{0A9A8435-6740-4915-A0D2-1C605537C0BE}" type="presOf" srcId="{841CA360-6068-40B8-A2CF-B64169D3686A}" destId="{ED82AB9C-9E5C-4EBC-A02B-D91A251010CF}" srcOrd="0" destOrd="0" presId="urn:microsoft.com/office/officeart/2005/8/layout/pyramid2"/>
    <dgm:cxn modelId="{0F13CB3F-D732-45B8-9B78-73F4C44484BB}" type="presOf" srcId="{A6AE3831-C68E-4436-A7C7-B205E03FBC43}" destId="{15AB4578-EDA4-48B2-AE55-084F71C69717}" srcOrd="0" destOrd="0" presId="urn:microsoft.com/office/officeart/2005/8/layout/pyramid2"/>
    <dgm:cxn modelId="{3A44FB5E-159F-4723-9E88-44978813EFFE}" type="presOf" srcId="{2A4281AF-2A3A-449D-B408-3B6DA8A3E8AC}" destId="{7ED72ED8-7460-48DB-ACAF-081F45F5ED7A}" srcOrd="0" destOrd="0" presId="urn:microsoft.com/office/officeart/2005/8/layout/pyramid2"/>
    <dgm:cxn modelId="{3F52A241-8FCA-4604-88CA-DC37F9F37FBC}" type="presOf" srcId="{4852B273-19CF-4865-A9C5-B355835D06CC}" destId="{94886329-834C-44FD-BDB3-E5451C92B57E}" srcOrd="0" destOrd="0" presId="urn:microsoft.com/office/officeart/2005/8/layout/pyramid2"/>
    <dgm:cxn modelId="{163FAD7D-C62C-419C-AB63-D0D587B6CFFC}" srcId="{841CA360-6068-40B8-A2CF-B64169D3686A}" destId="{A6AE3831-C68E-4436-A7C7-B205E03FBC43}" srcOrd="4" destOrd="0" parTransId="{C659385E-6DB9-4E7C-ABFE-BE16B8AE8654}" sibTransId="{C6A9679F-5B0A-4901-B59A-D79033CDEACE}"/>
    <dgm:cxn modelId="{1A902F9C-DF42-401E-A18D-A0756D741FEA}" srcId="{841CA360-6068-40B8-A2CF-B64169D3686A}" destId="{2A4281AF-2A3A-449D-B408-3B6DA8A3E8AC}" srcOrd="2" destOrd="0" parTransId="{F2A8B292-0396-4A5A-8482-0D938B8CC5E5}" sibTransId="{1C91E44F-87C8-477F-8D7B-9A63A276AA01}"/>
    <dgm:cxn modelId="{2317B9AF-0413-4DB7-B57F-AB21069FEE52}" srcId="{841CA360-6068-40B8-A2CF-B64169D3686A}" destId="{9F7C6DF5-0BA8-4395-BB23-93092C174FA0}" srcOrd="5" destOrd="0" parTransId="{04F0FA33-21E1-4F11-BF4E-323DA57A0D25}" sibTransId="{81A64B6F-94EE-4F28-A996-9750C31DDBE5}"/>
    <dgm:cxn modelId="{631330EC-776A-41D1-A010-5FBD9F00989A}" type="presOf" srcId="{B233A3B5-5510-4063-A495-E40257651B5B}" destId="{5EBFEA61-8702-428F-B425-D2BD30DC9982}" srcOrd="0" destOrd="0" presId="urn:microsoft.com/office/officeart/2005/8/layout/pyramid2"/>
    <dgm:cxn modelId="{4C65BBEF-F501-4B3B-8E8B-947479C382DE}" srcId="{841CA360-6068-40B8-A2CF-B64169D3686A}" destId="{4852B273-19CF-4865-A9C5-B355835D06CC}" srcOrd="0" destOrd="0" parTransId="{087CF022-5F66-4565-AC31-388A650D46BA}" sibTransId="{4209B8D0-EF14-4FA0-94DA-C215C900A715}"/>
    <dgm:cxn modelId="{099DCFFB-2A22-4818-ADA2-005983A1FF79}" type="presOf" srcId="{9F7C6DF5-0BA8-4395-BB23-93092C174FA0}" destId="{6DE523D6-80FD-4D61-A12C-CD219D730ED5}" srcOrd="0" destOrd="0" presId="urn:microsoft.com/office/officeart/2005/8/layout/pyramid2"/>
    <dgm:cxn modelId="{58ABA64D-2EA7-473C-81DC-213EE28820AB}" type="presParOf" srcId="{ED82AB9C-9E5C-4EBC-A02B-D91A251010CF}" destId="{8365626D-76B6-4F82-AE49-CB7A32102A5A}" srcOrd="0" destOrd="0" presId="urn:microsoft.com/office/officeart/2005/8/layout/pyramid2"/>
    <dgm:cxn modelId="{559E6747-4A7F-40EA-9602-AAF99BF6B0C5}" type="presParOf" srcId="{ED82AB9C-9E5C-4EBC-A02B-D91A251010CF}" destId="{5D38719A-A6FB-4136-AD07-0671D5AD38CE}" srcOrd="1" destOrd="0" presId="urn:microsoft.com/office/officeart/2005/8/layout/pyramid2"/>
    <dgm:cxn modelId="{369A51C9-40DD-4F17-A1A1-84E4EF9DE5BA}" type="presParOf" srcId="{5D38719A-A6FB-4136-AD07-0671D5AD38CE}" destId="{94886329-834C-44FD-BDB3-E5451C92B57E}" srcOrd="0" destOrd="0" presId="urn:microsoft.com/office/officeart/2005/8/layout/pyramid2"/>
    <dgm:cxn modelId="{266A73BD-AC79-4461-A1EA-A5A3DE225EC7}" type="presParOf" srcId="{5D38719A-A6FB-4136-AD07-0671D5AD38CE}" destId="{2892D575-05F0-4F92-B479-B9DAD8FAC146}" srcOrd="1" destOrd="0" presId="urn:microsoft.com/office/officeart/2005/8/layout/pyramid2"/>
    <dgm:cxn modelId="{B6DA4597-13E3-497B-A9D4-8B7A17C1E9AD}" type="presParOf" srcId="{5D38719A-A6FB-4136-AD07-0671D5AD38CE}" destId="{5A79C115-38DC-4A9B-BACC-6D5E87548BEC}" srcOrd="2" destOrd="0" presId="urn:microsoft.com/office/officeart/2005/8/layout/pyramid2"/>
    <dgm:cxn modelId="{C2B1079C-7F8A-4542-AA18-FDF5B44B4EE2}" type="presParOf" srcId="{5D38719A-A6FB-4136-AD07-0671D5AD38CE}" destId="{3FDD75AA-D3D6-48A9-9A43-FC0A4624C4EC}" srcOrd="3" destOrd="0" presId="urn:microsoft.com/office/officeart/2005/8/layout/pyramid2"/>
    <dgm:cxn modelId="{C9EB3C40-5DBA-45A6-A266-BA1744775BE3}" type="presParOf" srcId="{5D38719A-A6FB-4136-AD07-0671D5AD38CE}" destId="{7ED72ED8-7460-48DB-ACAF-081F45F5ED7A}" srcOrd="4" destOrd="0" presId="urn:microsoft.com/office/officeart/2005/8/layout/pyramid2"/>
    <dgm:cxn modelId="{03690290-6F0F-4709-8FB8-E2B622161552}" type="presParOf" srcId="{5D38719A-A6FB-4136-AD07-0671D5AD38CE}" destId="{4CC8E22B-FDE9-4FCB-B1EB-C085AC0915C9}" srcOrd="5" destOrd="0" presId="urn:microsoft.com/office/officeart/2005/8/layout/pyramid2"/>
    <dgm:cxn modelId="{F13FF3B6-8FF6-4EA2-8F06-F6F40C276E49}" type="presParOf" srcId="{5D38719A-A6FB-4136-AD07-0671D5AD38CE}" destId="{5EBFEA61-8702-428F-B425-D2BD30DC9982}" srcOrd="6" destOrd="0" presId="urn:microsoft.com/office/officeart/2005/8/layout/pyramid2"/>
    <dgm:cxn modelId="{CED4591E-F556-4F29-9350-82B41119387E}" type="presParOf" srcId="{5D38719A-A6FB-4136-AD07-0671D5AD38CE}" destId="{ECD9723D-58FA-4963-8AA9-79920DE0FC1A}" srcOrd="7" destOrd="0" presId="urn:microsoft.com/office/officeart/2005/8/layout/pyramid2"/>
    <dgm:cxn modelId="{BC226ECA-84AC-4D5C-BBF3-317E4B62475E}" type="presParOf" srcId="{5D38719A-A6FB-4136-AD07-0671D5AD38CE}" destId="{15AB4578-EDA4-48B2-AE55-084F71C69717}" srcOrd="8" destOrd="0" presId="urn:microsoft.com/office/officeart/2005/8/layout/pyramid2"/>
    <dgm:cxn modelId="{B6C52D05-8659-46C3-96C2-8D237526070B}" type="presParOf" srcId="{5D38719A-A6FB-4136-AD07-0671D5AD38CE}" destId="{FA3E119C-D13E-4028-9495-86AD97FDF23E}" srcOrd="9" destOrd="0" presId="urn:microsoft.com/office/officeart/2005/8/layout/pyramid2"/>
    <dgm:cxn modelId="{53DEA01D-6788-4C6F-81A3-7DB3FAF392B6}" type="presParOf" srcId="{5D38719A-A6FB-4136-AD07-0671D5AD38CE}" destId="{6DE523D6-80FD-4D61-A12C-CD219D730ED5}" srcOrd="10" destOrd="0" presId="urn:microsoft.com/office/officeart/2005/8/layout/pyramid2"/>
    <dgm:cxn modelId="{9880FF32-ABB7-47ED-93D9-DE649E9AE2AF}" type="presParOf" srcId="{5D38719A-A6FB-4136-AD07-0671D5AD38CE}" destId="{B80E3BF0-2C8E-4B84-AE8A-091C55F3E66D}"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1379EB-1494-4DAB-9FD2-12DD88133F1F}" type="doc">
      <dgm:prSet loTypeId="urn:microsoft.com/office/officeart/2005/8/layout/matrix1" loCatId="matrix" qsTypeId="urn:microsoft.com/office/officeart/2005/8/quickstyle/3d1" qsCatId="3D" csTypeId="urn:microsoft.com/office/officeart/2005/8/colors/colorful2" csCatId="colorful" phldr="1"/>
      <dgm:spPr/>
      <dgm:t>
        <a:bodyPr/>
        <a:lstStyle/>
        <a:p>
          <a:endParaRPr lang="en-US"/>
        </a:p>
      </dgm:t>
    </dgm:pt>
    <dgm:pt modelId="{35318900-F49A-40E3-86E6-26E2310DF53A}">
      <dgm:prSet phldrT="[Text]"/>
      <dgm:spPr/>
      <dgm:t>
        <a:bodyPr/>
        <a:lstStyle/>
        <a:p>
          <a:r>
            <a:rPr lang="en-US" dirty="0">
              <a:latin typeface="Arial Black" panose="020B0A04020102020204" pitchFamily="34" charset="0"/>
            </a:rPr>
            <a:t>SWOT</a:t>
          </a:r>
          <a:br>
            <a:rPr lang="en-US" dirty="0">
              <a:latin typeface="Arial Black" panose="020B0A04020102020204" pitchFamily="34" charset="0"/>
            </a:rPr>
          </a:br>
          <a:r>
            <a:rPr lang="en-US" dirty="0">
              <a:latin typeface="Arial Black" panose="020B0A04020102020204" pitchFamily="34" charset="0"/>
            </a:rPr>
            <a:t>Analysis</a:t>
          </a:r>
        </a:p>
      </dgm:t>
    </dgm:pt>
    <dgm:pt modelId="{D8FCC130-AE75-4385-B259-7D2378749E38}" type="parTrans" cxnId="{0C5EB542-CAA1-43F8-97B8-C4174A548375}">
      <dgm:prSet/>
      <dgm:spPr/>
      <dgm:t>
        <a:bodyPr/>
        <a:lstStyle/>
        <a:p>
          <a:endParaRPr lang="en-US"/>
        </a:p>
      </dgm:t>
    </dgm:pt>
    <dgm:pt modelId="{0ED720E1-6448-46F6-BE78-9186F780529C}" type="sibTrans" cxnId="{0C5EB542-CAA1-43F8-97B8-C4174A548375}">
      <dgm:prSet/>
      <dgm:spPr/>
      <dgm:t>
        <a:bodyPr/>
        <a:lstStyle/>
        <a:p>
          <a:endParaRPr lang="en-US"/>
        </a:p>
      </dgm:t>
    </dgm:pt>
    <dgm:pt modelId="{EFFFBF3A-E028-47E7-BBA3-FC27C2EC4D35}">
      <dgm:prSet phldrT="[Text]" custT="1"/>
      <dgm:spPr>
        <a:solidFill>
          <a:srgbClr val="00B0F0"/>
        </a:solidFill>
      </dgm:spPr>
      <dgm:t>
        <a:bodyPr/>
        <a:lstStyle/>
        <a:p>
          <a:r>
            <a:rPr lang="en-US" sz="2000" dirty="0">
              <a:solidFill>
                <a:schemeClr val="tx1"/>
              </a:solidFill>
              <a:latin typeface="Arial Black" panose="020B0A04020102020204" pitchFamily="34" charset="0"/>
            </a:rPr>
            <a:t>STRENGTHS</a:t>
          </a:r>
        </a:p>
      </dgm:t>
    </dgm:pt>
    <dgm:pt modelId="{9CB06086-30BA-4533-A862-BE0926335A26}" type="parTrans" cxnId="{49FD347D-6926-4C3F-B8C0-49A6916AF0F8}">
      <dgm:prSet/>
      <dgm:spPr/>
      <dgm:t>
        <a:bodyPr/>
        <a:lstStyle/>
        <a:p>
          <a:endParaRPr lang="en-US"/>
        </a:p>
      </dgm:t>
    </dgm:pt>
    <dgm:pt modelId="{1E4A78DC-C5AF-40D3-AFF2-A2ECFD843B4B}" type="sibTrans" cxnId="{49FD347D-6926-4C3F-B8C0-49A6916AF0F8}">
      <dgm:prSet/>
      <dgm:spPr/>
      <dgm:t>
        <a:bodyPr/>
        <a:lstStyle/>
        <a:p>
          <a:endParaRPr lang="en-US"/>
        </a:p>
      </dgm:t>
    </dgm:pt>
    <dgm:pt modelId="{23C2D6E9-A3E3-4875-B737-CE43529FA485}">
      <dgm:prSet phldrT="[Text]" custT="1"/>
      <dgm:spPr>
        <a:solidFill>
          <a:srgbClr val="FFFF00"/>
        </a:solidFill>
      </dgm:spPr>
      <dgm:t>
        <a:bodyPr/>
        <a:lstStyle/>
        <a:p>
          <a:r>
            <a:rPr lang="en-US" sz="2000" dirty="0">
              <a:solidFill>
                <a:schemeClr val="tx1"/>
              </a:solidFill>
              <a:latin typeface="Arial Black" panose="020B0A04020102020204" pitchFamily="34" charset="0"/>
            </a:rPr>
            <a:t>WEAKNESS</a:t>
          </a:r>
        </a:p>
      </dgm:t>
    </dgm:pt>
    <dgm:pt modelId="{7B8F9F50-4E5B-42D6-BB08-8D9E6DF28EFF}" type="parTrans" cxnId="{E1D66601-8943-427D-9727-72DA5F27B78F}">
      <dgm:prSet/>
      <dgm:spPr/>
      <dgm:t>
        <a:bodyPr/>
        <a:lstStyle/>
        <a:p>
          <a:endParaRPr lang="en-US"/>
        </a:p>
      </dgm:t>
    </dgm:pt>
    <dgm:pt modelId="{CC258807-622C-4AD6-BB58-F51EACE1E7B7}" type="sibTrans" cxnId="{E1D66601-8943-427D-9727-72DA5F27B78F}">
      <dgm:prSet/>
      <dgm:spPr/>
      <dgm:t>
        <a:bodyPr/>
        <a:lstStyle/>
        <a:p>
          <a:endParaRPr lang="en-US"/>
        </a:p>
      </dgm:t>
    </dgm:pt>
    <dgm:pt modelId="{9924C0E8-6BDD-4708-986B-1CB0FF1E6426}">
      <dgm:prSet phldrT="[Text]" custT="1"/>
      <dgm:spPr>
        <a:solidFill>
          <a:srgbClr val="92D050"/>
        </a:solidFill>
      </dgm:spPr>
      <dgm:t>
        <a:bodyPr/>
        <a:lstStyle/>
        <a:p>
          <a:r>
            <a:rPr lang="en-US" sz="2000" dirty="0">
              <a:solidFill>
                <a:schemeClr val="tx1"/>
              </a:solidFill>
              <a:latin typeface="Arial Black" panose="020B0A04020102020204" pitchFamily="34" charset="0"/>
            </a:rPr>
            <a:t>OPPORTUNITIES</a:t>
          </a:r>
          <a:endParaRPr lang="en-US" sz="2300" dirty="0">
            <a:solidFill>
              <a:schemeClr val="tx1"/>
            </a:solidFill>
            <a:latin typeface="Arial Black" panose="020B0A04020102020204" pitchFamily="34" charset="0"/>
          </a:endParaRPr>
        </a:p>
      </dgm:t>
    </dgm:pt>
    <dgm:pt modelId="{5ECC7399-C8E0-476D-875A-31EC4776A884}" type="parTrans" cxnId="{42252E28-EA80-41FC-9C9C-07FDBEAB1EFD}">
      <dgm:prSet/>
      <dgm:spPr/>
      <dgm:t>
        <a:bodyPr/>
        <a:lstStyle/>
        <a:p>
          <a:endParaRPr lang="en-US"/>
        </a:p>
      </dgm:t>
    </dgm:pt>
    <dgm:pt modelId="{5F8267F0-CB65-4B8C-9D0D-CC288C058158}" type="sibTrans" cxnId="{42252E28-EA80-41FC-9C9C-07FDBEAB1EFD}">
      <dgm:prSet/>
      <dgm:spPr/>
      <dgm:t>
        <a:bodyPr/>
        <a:lstStyle/>
        <a:p>
          <a:endParaRPr lang="en-US"/>
        </a:p>
      </dgm:t>
    </dgm:pt>
    <dgm:pt modelId="{FA785A60-8204-4B84-A17A-D56ADAE070FE}">
      <dgm:prSet phldrT="[Text]" custT="1"/>
      <dgm:spPr>
        <a:solidFill>
          <a:srgbClr val="FF0000"/>
        </a:solidFill>
      </dgm:spPr>
      <dgm:t>
        <a:bodyPr/>
        <a:lstStyle/>
        <a:p>
          <a:r>
            <a:rPr lang="en-US" sz="2000" dirty="0">
              <a:solidFill>
                <a:schemeClr val="tx1"/>
              </a:solidFill>
              <a:latin typeface="Arial Black" panose="020B0A04020102020204" pitchFamily="34" charset="0"/>
            </a:rPr>
            <a:t>THREATS</a:t>
          </a:r>
          <a:endParaRPr lang="en-US" sz="2500" dirty="0">
            <a:solidFill>
              <a:schemeClr val="tx1"/>
            </a:solidFill>
            <a:latin typeface="Arial Black" panose="020B0A04020102020204" pitchFamily="34" charset="0"/>
          </a:endParaRPr>
        </a:p>
      </dgm:t>
    </dgm:pt>
    <dgm:pt modelId="{2D903C52-F17D-4142-AD29-7D5D47E018A8}" type="parTrans" cxnId="{ECB93A70-1D03-44E1-9BB0-E70EF3491BF7}">
      <dgm:prSet/>
      <dgm:spPr/>
      <dgm:t>
        <a:bodyPr/>
        <a:lstStyle/>
        <a:p>
          <a:endParaRPr lang="en-US"/>
        </a:p>
      </dgm:t>
    </dgm:pt>
    <dgm:pt modelId="{46802CAC-6716-4FB6-9473-2D29A5743B69}" type="sibTrans" cxnId="{ECB93A70-1D03-44E1-9BB0-E70EF3491BF7}">
      <dgm:prSet/>
      <dgm:spPr/>
      <dgm:t>
        <a:bodyPr/>
        <a:lstStyle/>
        <a:p>
          <a:endParaRPr lang="en-US"/>
        </a:p>
      </dgm:t>
    </dgm:pt>
    <dgm:pt modelId="{2DCF3D92-E0E7-4353-AACB-F1B26DF45B5C}" type="pres">
      <dgm:prSet presAssocID="{471379EB-1494-4DAB-9FD2-12DD88133F1F}" presName="diagram" presStyleCnt="0">
        <dgm:presLayoutVars>
          <dgm:chMax val="1"/>
          <dgm:dir/>
          <dgm:animLvl val="ctr"/>
          <dgm:resizeHandles val="exact"/>
        </dgm:presLayoutVars>
      </dgm:prSet>
      <dgm:spPr/>
    </dgm:pt>
    <dgm:pt modelId="{F969AA78-AC80-48F4-9D51-293F6F8BD110}" type="pres">
      <dgm:prSet presAssocID="{471379EB-1494-4DAB-9FD2-12DD88133F1F}" presName="matrix" presStyleCnt="0"/>
      <dgm:spPr/>
    </dgm:pt>
    <dgm:pt modelId="{F7E5D52D-B695-42B5-BF01-C787242C223D}" type="pres">
      <dgm:prSet presAssocID="{471379EB-1494-4DAB-9FD2-12DD88133F1F}" presName="tile1" presStyleLbl="node1" presStyleIdx="0" presStyleCnt="4"/>
      <dgm:spPr/>
    </dgm:pt>
    <dgm:pt modelId="{780084A6-A76E-4CA2-B11B-814B7B0DFFCF}" type="pres">
      <dgm:prSet presAssocID="{471379EB-1494-4DAB-9FD2-12DD88133F1F}" presName="tile1text" presStyleLbl="node1" presStyleIdx="0" presStyleCnt="4">
        <dgm:presLayoutVars>
          <dgm:chMax val="0"/>
          <dgm:chPref val="0"/>
          <dgm:bulletEnabled val="1"/>
        </dgm:presLayoutVars>
      </dgm:prSet>
      <dgm:spPr/>
    </dgm:pt>
    <dgm:pt modelId="{6AF45594-CE97-4CCE-8628-B7A0AD78267E}" type="pres">
      <dgm:prSet presAssocID="{471379EB-1494-4DAB-9FD2-12DD88133F1F}" presName="tile2" presStyleLbl="node1" presStyleIdx="1" presStyleCnt="4"/>
      <dgm:spPr/>
    </dgm:pt>
    <dgm:pt modelId="{9A7AC58D-290A-4C51-971E-E5683F19A807}" type="pres">
      <dgm:prSet presAssocID="{471379EB-1494-4DAB-9FD2-12DD88133F1F}" presName="tile2text" presStyleLbl="node1" presStyleIdx="1" presStyleCnt="4">
        <dgm:presLayoutVars>
          <dgm:chMax val="0"/>
          <dgm:chPref val="0"/>
          <dgm:bulletEnabled val="1"/>
        </dgm:presLayoutVars>
      </dgm:prSet>
      <dgm:spPr/>
    </dgm:pt>
    <dgm:pt modelId="{EDF87DD9-26D8-403F-A575-74A832ADA725}" type="pres">
      <dgm:prSet presAssocID="{471379EB-1494-4DAB-9FD2-12DD88133F1F}" presName="tile3" presStyleLbl="node1" presStyleIdx="2" presStyleCnt="4"/>
      <dgm:spPr/>
    </dgm:pt>
    <dgm:pt modelId="{A2740DB8-2F1F-4133-876A-FB5D5BF2C38B}" type="pres">
      <dgm:prSet presAssocID="{471379EB-1494-4DAB-9FD2-12DD88133F1F}" presName="tile3text" presStyleLbl="node1" presStyleIdx="2" presStyleCnt="4">
        <dgm:presLayoutVars>
          <dgm:chMax val="0"/>
          <dgm:chPref val="0"/>
          <dgm:bulletEnabled val="1"/>
        </dgm:presLayoutVars>
      </dgm:prSet>
      <dgm:spPr/>
    </dgm:pt>
    <dgm:pt modelId="{497AC661-6F05-4E33-BA00-B5E1456144DF}" type="pres">
      <dgm:prSet presAssocID="{471379EB-1494-4DAB-9FD2-12DD88133F1F}" presName="tile4" presStyleLbl="node1" presStyleIdx="3" presStyleCnt="4"/>
      <dgm:spPr/>
    </dgm:pt>
    <dgm:pt modelId="{1EBDCDB1-E1BB-4917-BFE9-5A802013FFD5}" type="pres">
      <dgm:prSet presAssocID="{471379EB-1494-4DAB-9FD2-12DD88133F1F}" presName="tile4text" presStyleLbl="node1" presStyleIdx="3" presStyleCnt="4">
        <dgm:presLayoutVars>
          <dgm:chMax val="0"/>
          <dgm:chPref val="0"/>
          <dgm:bulletEnabled val="1"/>
        </dgm:presLayoutVars>
      </dgm:prSet>
      <dgm:spPr/>
    </dgm:pt>
    <dgm:pt modelId="{A1410057-FFB6-4BE8-8F09-B1B00FCB06CF}" type="pres">
      <dgm:prSet presAssocID="{471379EB-1494-4DAB-9FD2-12DD88133F1F}" presName="centerTile" presStyleLbl="fgShp" presStyleIdx="0" presStyleCnt="1">
        <dgm:presLayoutVars>
          <dgm:chMax val="0"/>
          <dgm:chPref val="0"/>
        </dgm:presLayoutVars>
      </dgm:prSet>
      <dgm:spPr/>
    </dgm:pt>
  </dgm:ptLst>
  <dgm:cxnLst>
    <dgm:cxn modelId="{E1D66601-8943-427D-9727-72DA5F27B78F}" srcId="{35318900-F49A-40E3-86E6-26E2310DF53A}" destId="{23C2D6E9-A3E3-4875-B737-CE43529FA485}" srcOrd="1" destOrd="0" parTransId="{7B8F9F50-4E5B-42D6-BB08-8D9E6DF28EFF}" sibTransId="{CC258807-622C-4AD6-BB58-F51EACE1E7B7}"/>
    <dgm:cxn modelId="{62CD9B19-172E-447A-8409-E8CF539499D2}" type="presOf" srcId="{23C2D6E9-A3E3-4875-B737-CE43529FA485}" destId="{9A7AC58D-290A-4C51-971E-E5683F19A807}" srcOrd="1" destOrd="0" presId="urn:microsoft.com/office/officeart/2005/8/layout/matrix1"/>
    <dgm:cxn modelId="{48C3521C-BD4F-4E2A-B3EB-2E2D7EA68060}" type="presOf" srcId="{23C2D6E9-A3E3-4875-B737-CE43529FA485}" destId="{6AF45594-CE97-4CCE-8628-B7A0AD78267E}" srcOrd="0" destOrd="0" presId="urn:microsoft.com/office/officeart/2005/8/layout/matrix1"/>
    <dgm:cxn modelId="{C3B7FA27-1A58-48DE-B22D-DDA1D3D4F82E}" type="presOf" srcId="{FA785A60-8204-4B84-A17A-D56ADAE070FE}" destId="{1EBDCDB1-E1BB-4917-BFE9-5A802013FFD5}" srcOrd="1" destOrd="0" presId="urn:microsoft.com/office/officeart/2005/8/layout/matrix1"/>
    <dgm:cxn modelId="{42252E28-EA80-41FC-9C9C-07FDBEAB1EFD}" srcId="{35318900-F49A-40E3-86E6-26E2310DF53A}" destId="{9924C0E8-6BDD-4708-986B-1CB0FF1E6426}" srcOrd="2" destOrd="0" parTransId="{5ECC7399-C8E0-476D-875A-31EC4776A884}" sibTransId="{5F8267F0-CB65-4B8C-9D0D-CC288C058158}"/>
    <dgm:cxn modelId="{2900CA3F-54F2-4738-B541-B254FC9C57C8}" type="presOf" srcId="{9924C0E8-6BDD-4708-986B-1CB0FF1E6426}" destId="{A2740DB8-2F1F-4133-876A-FB5D5BF2C38B}" srcOrd="1" destOrd="0" presId="urn:microsoft.com/office/officeart/2005/8/layout/matrix1"/>
    <dgm:cxn modelId="{0C5EB542-CAA1-43F8-97B8-C4174A548375}" srcId="{471379EB-1494-4DAB-9FD2-12DD88133F1F}" destId="{35318900-F49A-40E3-86E6-26E2310DF53A}" srcOrd="0" destOrd="0" parTransId="{D8FCC130-AE75-4385-B259-7D2378749E38}" sibTransId="{0ED720E1-6448-46F6-BE78-9186F780529C}"/>
    <dgm:cxn modelId="{E5CF0B65-E596-45FC-B36B-269232B609C4}" type="presOf" srcId="{9924C0E8-6BDD-4708-986B-1CB0FF1E6426}" destId="{EDF87DD9-26D8-403F-A575-74A832ADA725}" srcOrd="0" destOrd="0" presId="urn:microsoft.com/office/officeart/2005/8/layout/matrix1"/>
    <dgm:cxn modelId="{ECB93A70-1D03-44E1-9BB0-E70EF3491BF7}" srcId="{35318900-F49A-40E3-86E6-26E2310DF53A}" destId="{FA785A60-8204-4B84-A17A-D56ADAE070FE}" srcOrd="3" destOrd="0" parTransId="{2D903C52-F17D-4142-AD29-7D5D47E018A8}" sibTransId="{46802CAC-6716-4FB6-9473-2D29A5743B69}"/>
    <dgm:cxn modelId="{47E2737B-3578-416B-873B-6C8CBAE6AEE0}" type="presOf" srcId="{EFFFBF3A-E028-47E7-BBA3-FC27C2EC4D35}" destId="{780084A6-A76E-4CA2-B11B-814B7B0DFFCF}" srcOrd="1" destOrd="0" presId="urn:microsoft.com/office/officeart/2005/8/layout/matrix1"/>
    <dgm:cxn modelId="{49FD347D-6926-4C3F-B8C0-49A6916AF0F8}" srcId="{35318900-F49A-40E3-86E6-26E2310DF53A}" destId="{EFFFBF3A-E028-47E7-BBA3-FC27C2EC4D35}" srcOrd="0" destOrd="0" parTransId="{9CB06086-30BA-4533-A862-BE0926335A26}" sibTransId="{1E4A78DC-C5AF-40D3-AFF2-A2ECFD843B4B}"/>
    <dgm:cxn modelId="{C5F2F48D-EAA9-4810-971F-EAB5D03B04BC}" type="presOf" srcId="{FA785A60-8204-4B84-A17A-D56ADAE070FE}" destId="{497AC661-6F05-4E33-BA00-B5E1456144DF}" srcOrd="0" destOrd="0" presId="urn:microsoft.com/office/officeart/2005/8/layout/matrix1"/>
    <dgm:cxn modelId="{4AF2B3AD-8486-4BC1-BE59-FF63B286A330}" type="presOf" srcId="{35318900-F49A-40E3-86E6-26E2310DF53A}" destId="{A1410057-FFB6-4BE8-8F09-B1B00FCB06CF}" srcOrd="0" destOrd="0" presId="urn:microsoft.com/office/officeart/2005/8/layout/matrix1"/>
    <dgm:cxn modelId="{F36460C2-42AB-4F77-A168-653169D895E1}" type="presOf" srcId="{EFFFBF3A-E028-47E7-BBA3-FC27C2EC4D35}" destId="{F7E5D52D-B695-42B5-BF01-C787242C223D}" srcOrd="0" destOrd="0" presId="urn:microsoft.com/office/officeart/2005/8/layout/matrix1"/>
    <dgm:cxn modelId="{1EDD98DC-D494-404F-8BB9-E08853369B98}" type="presOf" srcId="{471379EB-1494-4DAB-9FD2-12DD88133F1F}" destId="{2DCF3D92-E0E7-4353-AACB-F1B26DF45B5C}" srcOrd="0" destOrd="0" presId="urn:microsoft.com/office/officeart/2005/8/layout/matrix1"/>
    <dgm:cxn modelId="{C45E86D1-4EFA-44DA-9CF5-BAEC14268452}" type="presParOf" srcId="{2DCF3D92-E0E7-4353-AACB-F1B26DF45B5C}" destId="{F969AA78-AC80-48F4-9D51-293F6F8BD110}" srcOrd="0" destOrd="0" presId="urn:microsoft.com/office/officeart/2005/8/layout/matrix1"/>
    <dgm:cxn modelId="{71274019-455B-4BDF-9694-FE636AA7324A}" type="presParOf" srcId="{F969AA78-AC80-48F4-9D51-293F6F8BD110}" destId="{F7E5D52D-B695-42B5-BF01-C787242C223D}" srcOrd="0" destOrd="0" presId="urn:microsoft.com/office/officeart/2005/8/layout/matrix1"/>
    <dgm:cxn modelId="{12252CE5-B0C1-4DBC-91E0-A014A2BD2A27}" type="presParOf" srcId="{F969AA78-AC80-48F4-9D51-293F6F8BD110}" destId="{780084A6-A76E-4CA2-B11B-814B7B0DFFCF}" srcOrd="1" destOrd="0" presId="urn:microsoft.com/office/officeart/2005/8/layout/matrix1"/>
    <dgm:cxn modelId="{C3D99B9A-02FC-4303-B9B2-36267964976D}" type="presParOf" srcId="{F969AA78-AC80-48F4-9D51-293F6F8BD110}" destId="{6AF45594-CE97-4CCE-8628-B7A0AD78267E}" srcOrd="2" destOrd="0" presId="urn:microsoft.com/office/officeart/2005/8/layout/matrix1"/>
    <dgm:cxn modelId="{2F930BA5-7285-469C-8A88-EF42397AD00F}" type="presParOf" srcId="{F969AA78-AC80-48F4-9D51-293F6F8BD110}" destId="{9A7AC58D-290A-4C51-971E-E5683F19A807}" srcOrd="3" destOrd="0" presId="urn:microsoft.com/office/officeart/2005/8/layout/matrix1"/>
    <dgm:cxn modelId="{D10C2C82-2517-4AFD-8272-D3E076FE1163}" type="presParOf" srcId="{F969AA78-AC80-48F4-9D51-293F6F8BD110}" destId="{EDF87DD9-26D8-403F-A575-74A832ADA725}" srcOrd="4" destOrd="0" presId="urn:microsoft.com/office/officeart/2005/8/layout/matrix1"/>
    <dgm:cxn modelId="{8FC53734-52A9-402A-950E-14E32FA9FD77}" type="presParOf" srcId="{F969AA78-AC80-48F4-9D51-293F6F8BD110}" destId="{A2740DB8-2F1F-4133-876A-FB5D5BF2C38B}" srcOrd="5" destOrd="0" presId="urn:microsoft.com/office/officeart/2005/8/layout/matrix1"/>
    <dgm:cxn modelId="{3B4A2D18-EE70-40F4-B04E-6F31E0055383}" type="presParOf" srcId="{F969AA78-AC80-48F4-9D51-293F6F8BD110}" destId="{497AC661-6F05-4E33-BA00-B5E1456144DF}" srcOrd="6" destOrd="0" presId="urn:microsoft.com/office/officeart/2005/8/layout/matrix1"/>
    <dgm:cxn modelId="{0F25EC1D-E64C-4153-A1F9-17A921800532}" type="presParOf" srcId="{F969AA78-AC80-48F4-9D51-293F6F8BD110}" destId="{1EBDCDB1-E1BB-4917-BFE9-5A802013FFD5}" srcOrd="7" destOrd="0" presId="urn:microsoft.com/office/officeart/2005/8/layout/matrix1"/>
    <dgm:cxn modelId="{E1225637-A723-4753-B6A8-1C157AA352A5}" type="presParOf" srcId="{2DCF3D92-E0E7-4353-AACB-F1B26DF45B5C}" destId="{A1410057-FFB6-4BE8-8F09-B1B00FCB06C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1379EB-1494-4DAB-9FD2-12DD88133F1F}" type="doc">
      <dgm:prSet loTypeId="urn:microsoft.com/office/officeart/2005/8/layout/matrix1" loCatId="matrix" qsTypeId="urn:microsoft.com/office/officeart/2005/8/quickstyle/3d1" qsCatId="3D" csTypeId="urn:microsoft.com/office/officeart/2005/8/colors/colorful2" csCatId="colorful" phldr="1"/>
      <dgm:spPr/>
      <dgm:t>
        <a:bodyPr/>
        <a:lstStyle/>
        <a:p>
          <a:endParaRPr lang="en-US"/>
        </a:p>
      </dgm:t>
    </dgm:pt>
    <dgm:pt modelId="{35318900-F49A-40E3-86E6-26E2310DF53A}">
      <dgm:prSet phldrT="[Text]"/>
      <dgm:spPr/>
      <dgm:t>
        <a:bodyPr/>
        <a:lstStyle/>
        <a:p>
          <a:r>
            <a:rPr lang="en-US" dirty="0">
              <a:latin typeface="Arial Black" panose="020B0A04020102020204" pitchFamily="34" charset="0"/>
            </a:rPr>
            <a:t>SWOT</a:t>
          </a:r>
          <a:br>
            <a:rPr lang="en-US" dirty="0">
              <a:latin typeface="Arial Black" panose="020B0A04020102020204" pitchFamily="34" charset="0"/>
            </a:rPr>
          </a:br>
          <a:r>
            <a:rPr lang="en-US" dirty="0">
              <a:latin typeface="Arial Black" panose="020B0A04020102020204" pitchFamily="34" charset="0"/>
            </a:rPr>
            <a:t>Analysis</a:t>
          </a:r>
        </a:p>
      </dgm:t>
    </dgm:pt>
    <dgm:pt modelId="{D8FCC130-AE75-4385-B259-7D2378749E38}" type="parTrans" cxnId="{0C5EB542-CAA1-43F8-97B8-C4174A548375}">
      <dgm:prSet/>
      <dgm:spPr/>
      <dgm:t>
        <a:bodyPr/>
        <a:lstStyle/>
        <a:p>
          <a:endParaRPr lang="en-US"/>
        </a:p>
      </dgm:t>
    </dgm:pt>
    <dgm:pt modelId="{0ED720E1-6448-46F6-BE78-9186F780529C}" type="sibTrans" cxnId="{0C5EB542-CAA1-43F8-97B8-C4174A548375}">
      <dgm:prSet/>
      <dgm:spPr/>
      <dgm:t>
        <a:bodyPr/>
        <a:lstStyle/>
        <a:p>
          <a:endParaRPr lang="en-US"/>
        </a:p>
      </dgm:t>
    </dgm:pt>
    <dgm:pt modelId="{EFFFBF3A-E028-47E7-BBA3-FC27C2EC4D35}">
      <dgm:prSet phldrT="[Text]" custT="1"/>
      <dgm:spPr>
        <a:solidFill>
          <a:srgbClr val="00B0F0"/>
        </a:solidFill>
      </dgm:spPr>
      <dgm:t>
        <a:bodyPr/>
        <a:lstStyle/>
        <a:p>
          <a:r>
            <a:rPr lang="en-US" sz="2000" dirty="0">
              <a:solidFill>
                <a:schemeClr val="tx1"/>
              </a:solidFill>
              <a:latin typeface="Arial Black" panose="020B0A04020102020204" pitchFamily="34" charset="0"/>
            </a:rPr>
            <a:t>STRENGTHS</a:t>
          </a:r>
        </a:p>
      </dgm:t>
    </dgm:pt>
    <dgm:pt modelId="{9CB06086-30BA-4533-A862-BE0926335A26}" type="parTrans" cxnId="{49FD347D-6926-4C3F-B8C0-49A6916AF0F8}">
      <dgm:prSet/>
      <dgm:spPr/>
      <dgm:t>
        <a:bodyPr/>
        <a:lstStyle/>
        <a:p>
          <a:endParaRPr lang="en-US"/>
        </a:p>
      </dgm:t>
    </dgm:pt>
    <dgm:pt modelId="{1E4A78DC-C5AF-40D3-AFF2-A2ECFD843B4B}" type="sibTrans" cxnId="{49FD347D-6926-4C3F-B8C0-49A6916AF0F8}">
      <dgm:prSet/>
      <dgm:spPr/>
      <dgm:t>
        <a:bodyPr/>
        <a:lstStyle/>
        <a:p>
          <a:endParaRPr lang="en-US"/>
        </a:p>
      </dgm:t>
    </dgm:pt>
    <dgm:pt modelId="{23C2D6E9-A3E3-4875-B737-CE43529FA485}">
      <dgm:prSet phldrT="[Text]" custT="1"/>
      <dgm:spPr>
        <a:solidFill>
          <a:srgbClr val="FFFF00"/>
        </a:solidFill>
      </dgm:spPr>
      <dgm:t>
        <a:bodyPr/>
        <a:lstStyle/>
        <a:p>
          <a:r>
            <a:rPr lang="en-US" sz="2000" dirty="0">
              <a:solidFill>
                <a:schemeClr val="tx1"/>
              </a:solidFill>
              <a:latin typeface="Arial Black" panose="020B0A04020102020204" pitchFamily="34" charset="0"/>
            </a:rPr>
            <a:t>WEAKNESS</a:t>
          </a:r>
        </a:p>
      </dgm:t>
    </dgm:pt>
    <dgm:pt modelId="{7B8F9F50-4E5B-42D6-BB08-8D9E6DF28EFF}" type="parTrans" cxnId="{E1D66601-8943-427D-9727-72DA5F27B78F}">
      <dgm:prSet/>
      <dgm:spPr/>
      <dgm:t>
        <a:bodyPr/>
        <a:lstStyle/>
        <a:p>
          <a:endParaRPr lang="en-US"/>
        </a:p>
      </dgm:t>
    </dgm:pt>
    <dgm:pt modelId="{CC258807-622C-4AD6-BB58-F51EACE1E7B7}" type="sibTrans" cxnId="{E1D66601-8943-427D-9727-72DA5F27B78F}">
      <dgm:prSet/>
      <dgm:spPr/>
      <dgm:t>
        <a:bodyPr/>
        <a:lstStyle/>
        <a:p>
          <a:endParaRPr lang="en-US"/>
        </a:p>
      </dgm:t>
    </dgm:pt>
    <dgm:pt modelId="{9924C0E8-6BDD-4708-986B-1CB0FF1E6426}">
      <dgm:prSet phldrT="[Text]" custT="1"/>
      <dgm:spPr>
        <a:solidFill>
          <a:srgbClr val="92D050"/>
        </a:solidFill>
      </dgm:spPr>
      <dgm:t>
        <a:bodyPr/>
        <a:lstStyle/>
        <a:p>
          <a:r>
            <a:rPr lang="en-US" sz="2000" dirty="0">
              <a:solidFill>
                <a:schemeClr val="tx1"/>
              </a:solidFill>
              <a:latin typeface="Arial Black" panose="020B0A04020102020204" pitchFamily="34" charset="0"/>
            </a:rPr>
            <a:t>OPPORTUNITIES</a:t>
          </a:r>
          <a:endParaRPr lang="en-US" sz="2300" dirty="0">
            <a:solidFill>
              <a:schemeClr val="tx1"/>
            </a:solidFill>
            <a:latin typeface="Arial Black" panose="020B0A04020102020204" pitchFamily="34" charset="0"/>
          </a:endParaRPr>
        </a:p>
      </dgm:t>
    </dgm:pt>
    <dgm:pt modelId="{5ECC7399-C8E0-476D-875A-31EC4776A884}" type="parTrans" cxnId="{42252E28-EA80-41FC-9C9C-07FDBEAB1EFD}">
      <dgm:prSet/>
      <dgm:spPr/>
      <dgm:t>
        <a:bodyPr/>
        <a:lstStyle/>
        <a:p>
          <a:endParaRPr lang="en-US"/>
        </a:p>
      </dgm:t>
    </dgm:pt>
    <dgm:pt modelId="{5F8267F0-CB65-4B8C-9D0D-CC288C058158}" type="sibTrans" cxnId="{42252E28-EA80-41FC-9C9C-07FDBEAB1EFD}">
      <dgm:prSet/>
      <dgm:spPr/>
      <dgm:t>
        <a:bodyPr/>
        <a:lstStyle/>
        <a:p>
          <a:endParaRPr lang="en-US"/>
        </a:p>
      </dgm:t>
    </dgm:pt>
    <dgm:pt modelId="{FA785A60-8204-4B84-A17A-D56ADAE070FE}">
      <dgm:prSet phldrT="[Text]" custT="1"/>
      <dgm:spPr>
        <a:solidFill>
          <a:srgbClr val="FF0000"/>
        </a:solidFill>
      </dgm:spPr>
      <dgm:t>
        <a:bodyPr/>
        <a:lstStyle/>
        <a:p>
          <a:r>
            <a:rPr lang="en-US" sz="2000" dirty="0">
              <a:solidFill>
                <a:schemeClr val="tx1"/>
              </a:solidFill>
              <a:latin typeface="Arial Black" panose="020B0A04020102020204" pitchFamily="34" charset="0"/>
            </a:rPr>
            <a:t>THREATS</a:t>
          </a:r>
          <a:endParaRPr lang="en-US" sz="2500" dirty="0">
            <a:solidFill>
              <a:schemeClr val="tx1"/>
            </a:solidFill>
            <a:latin typeface="Arial Black" panose="020B0A04020102020204" pitchFamily="34" charset="0"/>
          </a:endParaRPr>
        </a:p>
      </dgm:t>
    </dgm:pt>
    <dgm:pt modelId="{2D903C52-F17D-4142-AD29-7D5D47E018A8}" type="parTrans" cxnId="{ECB93A70-1D03-44E1-9BB0-E70EF3491BF7}">
      <dgm:prSet/>
      <dgm:spPr/>
      <dgm:t>
        <a:bodyPr/>
        <a:lstStyle/>
        <a:p>
          <a:endParaRPr lang="en-US"/>
        </a:p>
      </dgm:t>
    </dgm:pt>
    <dgm:pt modelId="{46802CAC-6716-4FB6-9473-2D29A5743B69}" type="sibTrans" cxnId="{ECB93A70-1D03-44E1-9BB0-E70EF3491BF7}">
      <dgm:prSet/>
      <dgm:spPr/>
      <dgm:t>
        <a:bodyPr/>
        <a:lstStyle/>
        <a:p>
          <a:endParaRPr lang="en-US"/>
        </a:p>
      </dgm:t>
    </dgm:pt>
    <dgm:pt modelId="{2DCF3D92-E0E7-4353-AACB-F1B26DF45B5C}" type="pres">
      <dgm:prSet presAssocID="{471379EB-1494-4DAB-9FD2-12DD88133F1F}" presName="diagram" presStyleCnt="0">
        <dgm:presLayoutVars>
          <dgm:chMax val="1"/>
          <dgm:dir/>
          <dgm:animLvl val="ctr"/>
          <dgm:resizeHandles val="exact"/>
        </dgm:presLayoutVars>
      </dgm:prSet>
      <dgm:spPr/>
    </dgm:pt>
    <dgm:pt modelId="{F969AA78-AC80-48F4-9D51-293F6F8BD110}" type="pres">
      <dgm:prSet presAssocID="{471379EB-1494-4DAB-9FD2-12DD88133F1F}" presName="matrix" presStyleCnt="0"/>
      <dgm:spPr/>
    </dgm:pt>
    <dgm:pt modelId="{F7E5D52D-B695-42B5-BF01-C787242C223D}" type="pres">
      <dgm:prSet presAssocID="{471379EB-1494-4DAB-9FD2-12DD88133F1F}" presName="tile1" presStyleLbl="node1" presStyleIdx="0" presStyleCnt="4"/>
      <dgm:spPr/>
    </dgm:pt>
    <dgm:pt modelId="{780084A6-A76E-4CA2-B11B-814B7B0DFFCF}" type="pres">
      <dgm:prSet presAssocID="{471379EB-1494-4DAB-9FD2-12DD88133F1F}" presName="tile1text" presStyleLbl="node1" presStyleIdx="0" presStyleCnt="4">
        <dgm:presLayoutVars>
          <dgm:chMax val="0"/>
          <dgm:chPref val="0"/>
          <dgm:bulletEnabled val="1"/>
        </dgm:presLayoutVars>
      </dgm:prSet>
      <dgm:spPr/>
    </dgm:pt>
    <dgm:pt modelId="{6AF45594-CE97-4CCE-8628-B7A0AD78267E}" type="pres">
      <dgm:prSet presAssocID="{471379EB-1494-4DAB-9FD2-12DD88133F1F}" presName="tile2" presStyleLbl="node1" presStyleIdx="1" presStyleCnt="4"/>
      <dgm:spPr/>
    </dgm:pt>
    <dgm:pt modelId="{9A7AC58D-290A-4C51-971E-E5683F19A807}" type="pres">
      <dgm:prSet presAssocID="{471379EB-1494-4DAB-9FD2-12DD88133F1F}" presName="tile2text" presStyleLbl="node1" presStyleIdx="1" presStyleCnt="4">
        <dgm:presLayoutVars>
          <dgm:chMax val="0"/>
          <dgm:chPref val="0"/>
          <dgm:bulletEnabled val="1"/>
        </dgm:presLayoutVars>
      </dgm:prSet>
      <dgm:spPr/>
    </dgm:pt>
    <dgm:pt modelId="{EDF87DD9-26D8-403F-A575-74A832ADA725}" type="pres">
      <dgm:prSet presAssocID="{471379EB-1494-4DAB-9FD2-12DD88133F1F}" presName="tile3" presStyleLbl="node1" presStyleIdx="2" presStyleCnt="4"/>
      <dgm:spPr/>
    </dgm:pt>
    <dgm:pt modelId="{A2740DB8-2F1F-4133-876A-FB5D5BF2C38B}" type="pres">
      <dgm:prSet presAssocID="{471379EB-1494-4DAB-9FD2-12DD88133F1F}" presName="tile3text" presStyleLbl="node1" presStyleIdx="2" presStyleCnt="4">
        <dgm:presLayoutVars>
          <dgm:chMax val="0"/>
          <dgm:chPref val="0"/>
          <dgm:bulletEnabled val="1"/>
        </dgm:presLayoutVars>
      </dgm:prSet>
      <dgm:spPr/>
    </dgm:pt>
    <dgm:pt modelId="{497AC661-6F05-4E33-BA00-B5E1456144DF}" type="pres">
      <dgm:prSet presAssocID="{471379EB-1494-4DAB-9FD2-12DD88133F1F}" presName="tile4" presStyleLbl="node1" presStyleIdx="3" presStyleCnt="4"/>
      <dgm:spPr/>
    </dgm:pt>
    <dgm:pt modelId="{1EBDCDB1-E1BB-4917-BFE9-5A802013FFD5}" type="pres">
      <dgm:prSet presAssocID="{471379EB-1494-4DAB-9FD2-12DD88133F1F}" presName="tile4text" presStyleLbl="node1" presStyleIdx="3" presStyleCnt="4">
        <dgm:presLayoutVars>
          <dgm:chMax val="0"/>
          <dgm:chPref val="0"/>
          <dgm:bulletEnabled val="1"/>
        </dgm:presLayoutVars>
      </dgm:prSet>
      <dgm:spPr/>
    </dgm:pt>
    <dgm:pt modelId="{A1410057-FFB6-4BE8-8F09-B1B00FCB06CF}" type="pres">
      <dgm:prSet presAssocID="{471379EB-1494-4DAB-9FD2-12DD88133F1F}" presName="centerTile" presStyleLbl="fgShp" presStyleIdx="0" presStyleCnt="1">
        <dgm:presLayoutVars>
          <dgm:chMax val="0"/>
          <dgm:chPref val="0"/>
        </dgm:presLayoutVars>
      </dgm:prSet>
      <dgm:spPr/>
    </dgm:pt>
  </dgm:ptLst>
  <dgm:cxnLst>
    <dgm:cxn modelId="{E1D66601-8943-427D-9727-72DA5F27B78F}" srcId="{35318900-F49A-40E3-86E6-26E2310DF53A}" destId="{23C2D6E9-A3E3-4875-B737-CE43529FA485}" srcOrd="1" destOrd="0" parTransId="{7B8F9F50-4E5B-42D6-BB08-8D9E6DF28EFF}" sibTransId="{CC258807-622C-4AD6-BB58-F51EACE1E7B7}"/>
    <dgm:cxn modelId="{8188A41E-4F14-4FDC-A43F-9E4368BB2908}" type="presOf" srcId="{23C2D6E9-A3E3-4875-B737-CE43529FA485}" destId="{6AF45594-CE97-4CCE-8628-B7A0AD78267E}" srcOrd="0" destOrd="0" presId="urn:microsoft.com/office/officeart/2005/8/layout/matrix1"/>
    <dgm:cxn modelId="{42252E28-EA80-41FC-9C9C-07FDBEAB1EFD}" srcId="{35318900-F49A-40E3-86E6-26E2310DF53A}" destId="{9924C0E8-6BDD-4708-986B-1CB0FF1E6426}" srcOrd="2" destOrd="0" parTransId="{5ECC7399-C8E0-476D-875A-31EC4776A884}" sibTransId="{5F8267F0-CB65-4B8C-9D0D-CC288C058158}"/>
    <dgm:cxn modelId="{6F1CA030-27D4-498A-B95C-FA5E33FE08B5}" type="presOf" srcId="{FA785A60-8204-4B84-A17A-D56ADAE070FE}" destId="{497AC661-6F05-4E33-BA00-B5E1456144DF}" srcOrd="0" destOrd="0" presId="urn:microsoft.com/office/officeart/2005/8/layout/matrix1"/>
    <dgm:cxn modelId="{0C5EB542-CAA1-43F8-97B8-C4174A548375}" srcId="{471379EB-1494-4DAB-9FD2-12DD88133F1F}" destId="{35318900-F49A-40E3-86E6-26E2310DF53A}" srcOrd="0" destOrd="0" parTransId="{D8FCC130-AE75-4385-B259-7D2378749E38}" sibTransId="{0ED720E1-6448-46F6-BE78-9186F780529C}"/>
    <dgm:cxn modelId="{ECB93A70-1D03-44E1-9BB0-E70EF3491BF7}" srcId="{35318900-F49A-40E3-86E6-26E2310DF53A}" destId="{FA785A60-8204-4B84-A17A-D56ADAE070FE}" srcOrd="3" destOrd="0" parTransId="{2D903C52-F17D-4142-AD29-7D5D47E018A8}" sibTransId="{46802CAC-6716-4FB6-9473-2D29A5743B69}"/>
    <dgm:cxn modelId="{23AE8158-8E20-4010-B39B-B04B8204B1F0}" type="presOf" srcId="{471379EB-1494-4DAB-9FD2-12DD88133F1F}" destId="{2DCF3D92-E0E7-4353-AACB-F1B26DF45B5C}" srcOrd="0" destOrd="0" presId="urn:microsoft.com/office/officeart/2005/8/layout/matrix1"/>
    <dgm:cxn modelId="{49FD347D-6926-4C3F-B8C0-49A6916AF0F8}" srcId="{35318900-F49A-40E3-86E6-26E2310DF53A}" destId="{EFFFBF3A-E028-47E7-BBA3-FC27C2EC4D35}" srcOrd="0" destOrd="0" parTransId="{9CB06086-30BA-4533-A862-BE0926335A26}" sibTransId="{1E4A78DC-C5AF-40D3-AFF2-A2ECFD843B4B}"/>
    <dgm:cxn modelId="{30E972B2-939C-4E07-BCB2-DF7715171727}" type="presOf" srcId="{FA785A60-8204-4B84-A17A-D56ADAE070FE}" destId="{1EBDCDB1-E1BB-4917-BFE9-5A802013FFD5}" srcOrd="1" destOrd="0" presId="urn:microsoft.com/office/officeart/2005/8/layout/matrix1"/>
    <dgm:cxn modelId="{A8D979C5-7EF8-4D54-9267-7ECC725F2B0E}" type="presOf" srcId="{9924C0E8-6BDD-4708-986B-1CB0FF1E6426}" destId="{EDF87DD9-26D8-403F-A575-74A832ADA725}" srcOrd="0" destOrd="0" presId="urn:microsoft.com/office/officeart/2005/8/layout/matrix1"/>
    <dgm:cxn modelId="{969CBDDB-6CF5-4FBE-A0CB-20465A9EBAFA}" type="presOf" srcId="{9924C0E8-6BDD-4708-986B-1CB0FF1E6426}" destId="{A2740DB8-2F1F-4133-876A-FB5D5BF2C38B}" srcOrd="1" destOrd="0" presId="urn:microsoft.com/office/officeart/2005/8/layout/matrix1"/>
    <dgm:cxn modelId="{FA3838DF-5077-4775-9909-D2755C65A019}" type="presOf" srcId="{EFFFBF3A-E028-47E7-BBA3-FC27C2EC4D35}" destId="{780084A6-A76E-4CA2-B11B-814B7B0DFFCF}" srcOrd="1" destOrd="0" presId="urn:microsoft.com/office/officeart/2005/8/layout/matrix1"/>
    <dgm:cxn modelId="{3EB386EA-AD91-49D9-95BB-B650E894032B}" type="presOf" srcId="{EFFFBF3A-E028-47E7-BBA3-FC27C2EC4D35}" destId="{F7E5D52D-B695-42B5-BF01-C787242C223D}" srcOrd="0" destOrd="0" presId="urn:microsoft.com/office/officeart/2005/8/layout/matrix1"/>
    <dgm:cxn modelId="{C38906EB-EE47-4C10-A6A8-BAB375CB72BF}" type="presOf" srcId="{23C2D6E9-A3E3-4875-B737-CE43529FA485}" destId="{9A7AC58D-290A-4C51-971E-E5683F19A807}" srcOrd="1" destOrd="0" presId="urn:microsoft.com/office/officeart/2005/8/layout/matrix1"/>
    <dgm:cxn modelId="{287463F1-DDD7-4D51-9F39-5BEC0D62EBE9}" type="presOf" srcId="{35318900-F49A-40E3-86E6-26E2310DF53A}" destId="{A1410057-FFB6-4BE8-8F09-B1B00FCB06CF}" srcOrd="0" destOrd="0" presId="urn:microsoft.com/office/officeart/2005/8/layout/matrix1"/>
    <dgm:cxn modelId="{D2F02626-210D-429C-BB85-C85D85AD93BC}" type="presParOf" srcId="{2DCF3D92-E0E7-4353-AACB-F1B26DF45B5C}" destId="{F969AA78-AC80-48F4-9D51-293F6F8BD110}" srcOrd="0" destOrd="0" presId="urn:microsoft.com/office/officeart/2005/8/layout/matrix1"/>
    <dgm:cxn modelId="{AB877D25-C4C2-4CBA-B03F-60C26DAB24CB}" type="presParOf" srcId="{F969AA78-AC80-48F4-9D51-293F6F8BD110}" destId="{F7E5D52D-B695-42B5-BF01-C787242C223D}" srcOrd="0" destOrd="0" presId="urn:microsoft.com/office/officeart/2005/8/layout/matrix1"/>
    <dgm:cxn modelId="{96BEF610-EB59-4256-A883-D737C449D6ED}" type="presParOf" srcId="{F969AA78-AC80-48F4-9D51-293F6F8BD110}" destId="{780084A6-A76E-4CA2-B11B-814B7B0DFFCF}" srcOrd="1" destOrd="0" presId="urn:microsoft.com/office/officeart/2005/8/layout/matrix1"/>
    <dgm:cxn modelId="{282498E0-BF93-40BE-B047-DB82A8E7AA58}" type="presParOf" srcId="{F969AA78-AC80-48F4-9D51-293F6F8BD110}" destId="{6AF45594-CE97-4CCE-8628-B7A0AD78267E}" srcOrd="2" destOrd="0" presId="urn:microsoft.com/office/officeart/2005/8/layout/matrix1"/>
    <dgm:cxn modelId="{D74A51BB-5813-4641-9A9B-FEC2E706D6CA}" type="presParOf" srcId="{F969AA78-AC80-48F4-9D51-293F6F8BD110}" destId="{9A7AC58D-290A-4C51-971E-E5683F19A807}" srcOrd="3" destOrd="0" presId="urn:microsoft.com/office/officeart/2005/8/layout/matrix1"/>
    <dgm:cxn modelId="{10DBC34F-3C07-4CD0-BEAC-1C132B882E82}" type="presParOf" srcId="{F969AA78-AC80-48F4-9D51-293F6F8BD110}" destId="{EDF87DD9-26D8-403F-A575-74A832ADA725}" srcOrd="4" destOrd="0" presId="urn:microsoft.com/office/officeart/2005/8/layout/matrix1"/>
    <dgm:cxn modelId="{E762C2FB-9DC5-4EE3-95BA-3E1F4BB2008C}" type="presParOf" srcId="{F969AA78-AC80-48F4-9D51-293F6F8BD110}" destId="{A2740DB8-2F1F-4133-876A-FB5D5BF2C38B}" srcOrd="5" destOrd="0" presId="urn:microsoft.com/office/officeart/2005/8/layout/matrix1"/>
    <dgm:cxn modelId="{265AB353-2DAA-4C39-B11D-37A8C9E52D7B}" type="presParOf" srcId="{F969AA78-AC80-48F4-9D51-293F6F8BD110}" destId="{497AC661-6F05-4E33-BA00-B5E1456144DF}" srcOrd="6" destOrd="0" presId="urn:microsoft.com/office/officeart/2005/8/layout/matrix1"/>
    <dgm:cxn modelId="{4B1130BA-ABA6-4DD8-BCBA-28B36DD3A76F}" type="presParOf" srcId="{F969AA78-AC80-48F4-9D51-293F6F8BD110}" destId="{1EBDCDB1-E1BB-4917-BFE9-5A802013FFD5}" srcOrd="7" destOrd="0" presId="urn:microsoft.com/office/officeart/2005/8/layout/matrix1"/>
    <dgm:cxn modelId="{616975B4-D0C0-4238-8332-52CA4F748987}" type="presParOf" srcId="{2DCF3D92-E0E7-4353-AACB-F1B26DF45B5C}" destId="{A1410057-FFB6-4BE8-8F09-B1B00FCB06C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5CC9-EB53-4660-B3E7-1CF395A333CF}">
      <dsp:nvSpPr>
        <dsp:cNvPr id="0" name=""/>
        <dsp:cNvSpPr/>
      </dsp:nvSpPr>
      <dsp:spPr>
        <a:xfrm>
          <a:off x="2362193" y="609602"/>
          <a:ext cx="2448483" cy="979393"/>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Define Organizational Long Term Impact</a:t>
          </a:r>
        </a:p>
      </dsp:txBody>
      <dsp:txXfrm>
        <a:off x="2851890" y="609602"/>
        <a:ext cx="1469090" cy="979393"/>
      </dsp:txXfrm>
    </dsp:sp>
    <dsp:sp modelId="{A62AC4D7-D677-4AC1-8510-9A764222A954}">
      <dsp:nvSpPr>
        <dsp:cNvPr id="0" name=""/>
        <dsp:cNvSpPr/>
      </dsp:nvSpPr>
      <dsp:spPr>
        <a:xfrm>
          <a:off x="228609" y="609602"/>
          <a:ext cx="2448483" cy="979393"/>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Understand the Competitive Landscape</a:t>
          </a:r>
        </a:p>
      </dsp:txBody>
      <dsp:txXfrm>
        <a:off x="718306" y="609602"/>
        <a:ext cx="1469090" cy="979393"/>
      </dsp:txXfrm>
    </dsp:sp>
    <dsp:sp modelId="{3AA2F6FD-E74A-4227-8EB3-A2FFB1B24333}">
      <dsp:nvSpPr>
        <dsp:cNvPr id="0" name=""/>
        <dsp:cNvSpPr/>
      </dsp:nvSpPr>
      <dsp:spPr>
        <a:xfrm>
          <a:off x="4419599" y="609602"/>
          <a:ext cx="2448483" cy="979393"/>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Develop a Strategy for Taking McBee to the Next Level</a:t>
          </a:r>
        </a:p>
      </dsp:txBody>
      <dsp:txXfrm>
        <a:off x="4909296" y="609602"/>
        <a:ext cx="1469090" cy="979393"/>
      </dsp:txXfrm>
    </dsp:sp>
    <dsp:sp modelId="{975280B2-9F61-4C8F-802A-612A55B6E8A6}">
      <dsp:nvSpPr>
        <dsp:cNvPr id="0" name=""/>
        <dsp:cNvSpPr/>
      </dsp:nvSpPr>
      <dsp:spPr>
        <a:xfrm>
          <a:off x="6477001" y="609602"/>
          <a:ext cx="2448483" cy="979393"/>
        </a:xfrm>
        <a:prstGeom prst="chevr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Develop a Strategic Plan to Maximize Likelihood of Success</a:t>
          </a:r>
        </a:p>
      </dsp:txBody>
      <dsp:txXfrm>
        <a:off x="6966698" y="609602"/>
        <a:ext cx="1469090" cy="97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2B938-0542-496B-968E-B680A1B3EAF6}">
      <dsp:nvSpPr>
        <dsp:cNvPr id="0" name=""/>
        <dsp:cNvSpPr/>
      </dsp:nvSpPr>
      <dsp:spPr>
        <a:xfrm>
          <a:off x="1523277" y="0"/>
          <a:ext cx="6177915" cy="3861197"/>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294DD3F7-2EF8-4B0A-868F-EC807AEF12F7}">
      <dsp:nvSpPr>
        <dsp:cNvPr id="0" name=""/>
        <dsp:cNvSpPr/>
      </dsp:nvSpPr>
      <dsp:spPr>
        <a:xfrm>
          <a:off x="2163247" y="2871186"/>
          <a:ext cx="142092" cy="1420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CC11D-40ED-4E90-9646-F5AD50895131}">
      <dsp:nvSpPr>
        <dsp:cNvPr id="0" name=""/>
        <dsp:cNvSpPr/>
      </dsp:nvSpPr>
      <dsp:spPr>
        <a:xfrm>
          <a:off x="2234293" y="2942232"/>
          <a:ext cx="1056423" cy="91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292"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Start Up</a:t>
          </a:r>
        </a:p>
      </dsp:txBody>
      <dsp:txXfrm>
        <a:off x="2234293" y="2942232"/>
        <a:ext cx="1056423" cy="918964"/>
      </dsp:txXfrm>
    </dsp:sp>
    <dsp:sp modelId="{E56EC915-9D07-4677-A7A8-0B53155326BB}">
      <dsp:nvSpPr>
        <dsp:cNvPr id="0" name=""/>
        <dsp:cNvSpPr/>
      </dsp:nvSpPr>
      <dsp:spPr>
        <a:xfrm>
          <a:off x="3167159" y="1973071"/>
          <a:ext cx="247116" cy="2471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E71BD-7179-4C39-ABDF-8195611E21B3}">
      <dsp:nvSpPr>
        <dsp:cNvPr id="0" name=""/>
        <dsp:cNvSpPr/>
      </dsp:nvSpPr>
      <dsp:spPr>
        <a:xfrm>
          <a:off x="3290717" y="2096629"/>
          <a:ext cx="1297362" cy="1764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942"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Growth</a:t>
          </a:r>
        </a:p>
      </dsp:txBody>
      <dsp:txXfrm>
        <a:off x="3290717" y="2096629"/>
        <a:ext cx="1297362" cy="1764567"/>
      </dsp:txXfrm>
    </dsp:sp>
    <dsp:sp modelId="{16B0D1F7-AE50-4F15-88A4-52259CC9DF06}">
      <dsp:nvSpPr>
        <dsp:cNvPr id="0" name=""/>
        <dsp:cNvSpPr/>
      </dsp:nvSpPr>
      <dsp:spPr>
        <a:xfrm>
          <a:off x="4449076" y="1311262"/>
          <a:ext cx="327429" cy="3274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6487E-0600-4DDD-895F-496C3E04EB12}">
      <dsp:nvSpPr>
        <dsp:cNvPr id="0" name=""/>
        <dsp:cNvSpPr/>
      </dsp:nvSpPr>
      <dsp:spPr>
        <a:xfrm>
          <a:off x="4612791" y="1474977"/>
          <a:ext cx="1297362" cy="238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98"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Maturity </a:t>
          </a:r>
        </a:p>
      </dsp:txBody>
      <dsp:txXfrm>
        <a:off x="4612791" y="1474977"/>
        <a:ext cx="1297362" cy="2386219"/>
      </dsp:txXfrm>
    </dsp:sp>
    <dsp:sp modelId="{647DCF7C-4BFA-4BC2-8E48-D9E6C9FF052F}">
      <dsp:nvSpPr>
        <dsp:cNvPr id="0" name=""/>
        <dsp:cNvSpPr/>
      </dsp:nvSpPr>
      <dsp:spPr>
        <a:xfrm>
          <a:off x="6038371" y="660797"/>
          <a:ext cx="438631" cy="4386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9346D-293C-47D8-9696-DB1CFC191E2C}">
      <dsp:nvSpPr>
        <dsp:cNvPr id="0" name=""/>
        <dsp:cNvSpPr/>
      </dsp:nvSpPr>
      <dsp:spPr>
        <a:xfrm>
          <a:off x="6267456" y="1092718"/>
          <a:ext cx="2361588" cy="276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22" tIns="0" rIns="0" bIns="0" numCol="1" spcCol="1270" anchor="t" anchorCtr="0">
          <a:noAutofit/>
        </a:bodyPr>
        <a:lstStyle/>
        <a:p>
          <a:pPr marL="0" lvl="0" indent="0" algn="l" defTabSz="889000">
            <a:lnSpc>
              <a:spcPct val="90000"/>
            </a:lnSpc>
            <a:spcBef>
              <a:spcPct val="0"/>
            </a:spcBef>
            <a:spcAft>
              <a:spcPts val="0"/>
            </a:spcAft>
            <a:buNone/>
          </a:pPr>
          <a:r>
            <a:rPr lang="en-US" sz="2000" kern="1200" dirty="0">
              <a:solidFill>
                <a:schemeClr val="tx1"/>
              </a:solidFill>
            </a:rPr>
            <a:t>Transformation</a:t>
          </a:r>
        </a:p>
        <a:p>
          <a:pPr marL="0" lvl="0" indent="0" algn="l" defTabSz="889000">
            <a:lnSpc>
              <a:spcPct val="90000"/>
            </a:lnSpc>
            <a:spcBef>
              <a:spcPct val="0"/>
            </a:spcBef>
            <a:spcAft>
              <a:spcPts val="0"/>
            </a:spcAft>
            <a:buNone/>
          </a:pPr>
          <a:r>
            <a:rPr lang="en-US" sz="2000" kern="1200" dirty="0">
              <a:solidFill>
                <a:schemeClr val="tx1"/>
              </a:solidFill>
            </a:rPr>
            <a:t>Value Creation</a:t>
          </a:r>
        </a:p>
      </dsp:txBody>
      <dsp:txXfrm>
        <a:off x="6267456" y="1092718"/>
        <a:ext cx="2361588" cy="27684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FC87E-920A-41E8-AE77-870118E5785A}">
      <dsp:nvSpPr>
        <dsp:cNvPr id="0" name=""/>
        <dsp:cNvSpPr/>
      </dsp:nvSpPr>
      <dsp:spPr>
        <a:xfrm>
          <a:off x="462914" y="0"/>
          <a:ext cx="5246370" cy="211455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F9E8D5-C106-40BE-8BEE-54B52B78AA81}">
      <dsp:nvSpPr>
        <dsp:cNvPr id="0" name=""/>
        <dsp:cNvSpPr/>
      </dsp:nvSpPr>
      <dsp:spPr>
        <a:xfrm>
          <a:off x="1506" y="634364"/>
          <a:ext cx="1469966" cy="84582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Gap</a:t>
          </a:r>
        </a:p>
      </dsp:txBody>
      <dsp:txXfrm>
        <a:off x="42796" y="675654"/>
        <a:ext cx="1387386" cy="763240"/>
      </dsp:txXfrm>
    </dsp:sp>
    <dsp:sp modelId="{734721F3-4A41-48C8-B68B-2CDA5BAFDAF2}">
      <dsp:nvSpPr>
        <dsp:cNvPr id="0" name=""/>
        <dsp:cNvSpPr/>
      </dsp:nvSpPr>
      <dsp:spPr>
        <a:xfrm>
          <a:off x="1567913" y="634364"/>
          <a:ext cx="1469966" cy="845820"/>
        </a:xfrm>
        <a:prstGeom prst="roundRect">
          <a:avLst/>
        </a:prstGeom>
        <a:solidFill>
          <a:schemeClr val="accent2">
            <a:shade val="80000"/>
            <a:hueOff val="230581"/>
            <a:satOff val="-30388"/>
            <a:lumOff val="149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Meeting Need</a:t>
          </a:r>
        </a:p>
      </dsp:txBody>
      <dsp:txXfrm>
        <a:off x="1609203" y="675654"/>
        <a:ext cx="1387386" cy="763240"/>
      </dsp:txXfrm>
    </dsp:sp>
    <dsp:sp modelId="{65F21FFF-C07C-4E89-B509-50E893B9E97B}">
      <dsp:nvSpPr>
        <dsp:cNvPr id="0" name=""/>
        <dsp:cNvSpPr/>
      </dsp:nvSpPr>
      <dsp:spPr>
        <a:xfrm>
          <a:off x="3134320" y="634364"/>
          <a:ext cx="1469966" cy="845820"/>
        </a:xfrm>
        <a:prstGeom prst="roundRect">
          <a:avLst/>
        </a:prstGeom>
        <a:solidFill>
          <a:schemeClr val="accent2">
            <a:shade val="80000"/>
            <a:hueOff val="461163"/>
            <a:satOff val="-60776"/>
            <a:lumOff val="299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Success</a:t>
          </a:r>
        </a:p>
      </dsp:txBody>
      <dsp:txXfrm>
        <a:off x="3175610" y="675654"/>
        <a:ext cx="1387386" cy="763240"/>
      </dsp:txXfrm>
    </dsp:sp>
    <dsp:sp modelId="{BC9872AB-CF6E-472C-A586-109CBA4342D7}">
      <dsp:nvSpPr>
        <dsp:cNvPr id="0" name=""/>
        <dsp:cNvSpPr/>
      </dsp:nvSpPr>
      <dsp:spPr>
        <a:xfrm>
          <a:off x="4700727" y="634364"/>
          <a:ext cx="1469966" cy="845820"/>
        </a:xfrm>
        <a:prstGeom prst="roundRect">
          <a:avLst/>
        </a:prstGeom>
        <a:solidFill>
          <a:schemeClr val="accent2">
            <a:shade val="80000"/>
            <a:hueOff val="691744"/>
            <a:satOff val="-91164"/>
            <a:lumOff val="448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Unlocking New Value</a:t>
          </a:r>
        </a:p>
      </dsp:txBody>
      <dsp:txXfrm>
        <a:off x="4742017" y="675654"/>
        <a:ext cx="1387386" cy="763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5626D-76B6-4F82-AE49-CB7A32102A5A}">
      <dsp:nvSpPr>
        <dsp:cNvPr id="0" name=""/>
        <dsp:cNvSpPr/>
      </dsp:nvSpPr>
      <dsp:spPr>
        <a:xfrm>
          <a:off x="0" y="0"/>
          <a:ext cx="5519304" cy="5519304"/>
        </a:xfrm>
        <a:prstGeom prst="triangle">
          <a:avLst/>
        </a:prstGeom>
        <a:solidFill>
          <a:srgbClr val="0070C0"/>
        </a:solidFill>
        <a:ln>
          <a:noFill/>
        </a:ln>
        <a:effectLst>
          <a:glow rad="63500">
            <a:schemeClr val="accent4">
              <a:satMod val="175000"/>
              <a:alpha val="40000"/>
            </a:schemeClr>
          </a:glow>
          <a:outerShdw blurRad="50800" dist="38100" algn="l" rotWithShape="0">
            <a:prstClr val="black">
              <a:alpha val="40000"/>
            </a:prstClr>
          </a:outerShdw>
        </a:effectLst>
        <a:sp3d extrusionH="50600" prstMaterial="metal">
          <a:bevelT w="101600" h="80600" prst="cross"/>
          <a:bevelB w="80600" h="80600"/>
        </a:sp3d>
      </dsp:spPr>
      <dsp:style>
        <a:lnRef idx="0">
          <a:scrgbClr r="0" g="0" b="0"/>
        </a:lnRef>
        <a:fillRef idx="1">
          <a:scrgbClr r="0" g="0" b="0"/>
        </a:fillRef>
        <a:effectRef idx="1">
          <a:scrgbClr r="0" g="0" b="0"/>
        </a:effectRef>
        <a:fontRef idx="minor">
          <a:schemeClr val="dk1"/>
        </a:fontRef>
      </dsp:style>
    </dsp:sp>
    <dsp:sp modelId="{94886329-834C-44FD-BDB3-E5451C92B57E}">
      <dsp:nvSpPr>
        <dsp:cNvPr id="0" name=""/>
        <dsp:cNvSpPr/>
      </dsp:nvSpPr>
      <dsp:spPr>
        <a:xfrm>
          <a:off x="0" y="765160"/>
          <a:ext cx="3587548" cy="653261"/>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perspectiveLeft" zoom="91000">
            <a:rot lat="0" lon="0" rev="0"/>
          </a:camera>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Business Plan Actions, Leadership Commitments, Resources</a:t>
          </a:r>
        </a:p>
      </dsp:txBody>
      <dsp:txXfrm>
        <a:off x="31890" y="797050"/>
        <a:ext cx="3523768" cy="589481"/>
      </dsp:txXfrm>
    </dsp:sp>
    <dsp:sp modelId="{5A79C115-38DC-4A9B-BACC-6D5E87548BEC}">
      <dsp:nvSpPr>
        <dsp:cNvPr id="0" name=""/>
        <dsp:cNvSpPr/>
      </dsp:nvSpPr>
      <dsp:spPr>
        <a:xfrm>
          <a:off x="0" y="1500079"/>
          <a:ext cx="3587548" cy="653261"/>
        </a:xfrm>
        <a:prstGeom prst="roundRect">
          <a:avLst/>
        </a:prstGeom>
        <a:solidFill>
          <a:schemeClr val="lt1">
            <a:alpha val="90000"/>
            <a:hueOff val="0"/>
            <a:satOff val="0"/>
            <a:lumOff val="0"/>
            <a:alphaOff val="0"/>
          </a:schemeClr>
        </a:solidFill>
        <a:ln w="9525" cap="flat" cmpd="sng" algn="ctr">
          <a:solidFill>
            <a:schemeClr val="accent3">
              <a:hueOff val="860069"/>
              <a:satOff val="-429"/>
              <a:lumOff val="-471"/>
              <a:alphaOff val="0"/>
            </a:schemeClr>
          </a:solidFill>
          <a:prstDash val="solid"/>
        </a:ln>
        <a:effectLst/>
        <a:scene3d>
          <a:camera prst="perspectiveLeft" zoom="91000">
            <a:rot lat="0" lon="0" rev="0"/>
          </a:camera>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Aspirations</a:t>
          </a:r>
        </a:p>
        <a:p>
          <a:pPr marL="0" lvl="0" indent="0" algn="ctr" defTabSz="711200">
            <a:lnSpc>
              <a:spcPct val="90000"/>
            </a:lnSpc>
            <a:spcBef>
              <a:spcPct val="0"/>
            </a:spcBef>
            <a:spcAft>
              <a:spcPct val="35000"/>
            </a:spcAft>
            <a:buNone/>
          </a:pPr>
          <a:r>
            <a:rPr lang="en-US" sz="1600" kern="1200" dirty="0"/>
            <a:t>Vision, Mission, Goals, Objectives</a:t>
          </a:r>
        </a:p>
      </dsp:txBody>
      <dsp:txXfrm>
        <a:off x="31890" y="1531969"/>
        <a:ext cx="3523768" cy="589481"/>
      </dsp:txXfrm>
    </dsp:sp>
    <dsp:sp modelId="{7ED72ED8-7460-48DB-ACAF-081F45F5ED7A}">
      <dsp:nvSpPr>
        <dsp:cNvPr id="0" name=""/>
        <dsp:cNvSpPr/>
      </dsp:nvSpPr>
      <dsp:spPr>
        <a:xfrm>
          <a:off x="0" y="2234998"/>
          <a:ext cx="3587548" cy="653261"/>
        </a:xfrm>
        <a:prstGeom prst="roundRect">
          <a:avLst/>
        </a:prstGeom>
        <a:solidFill>
          <a:schemeClr val="lt1">
            <a:alpha val="90000"/>
            <a:hueOff val="0"/>
            <a:satOff val="0"/>
            <a:lumOff val="0"/>
            <a:alphaOff val="0"/>
          </a:schemeClr>
        </a:solidFill>
        <a:ln w="9525" cap="flat" cmpd="sng" algn="ctr">
          <a:solidFill>
            <a:schemeClr val="accent3">
              <a:hueOff val="1720138"/>
              <a:satOff val="-858"/>
              <a:lumOff val="-941"/>
              <a:alphaOff val="0"/>
            </a:schemeClr>
          </a:solidFill>
          <a:prstDash val="solid"/>
        </a:ln>
        <a:effectLst/>
        <a:scene3d>
          <a:camera prst="perspectiveLeft" zoom="91000">
            <a:rot lat="0" lon="0" rev="0"/>
          </a:camera>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Positioning/Branding</a:t>
          </a:r>
        </a:p>
      </dsp:txBody>
      <dsp:txXfrm>
        <a:off x="31890" y="2266888"/>
        <a:ext cx="3523768" cy="589481"/>
      </dsp:txXfrm>
    </dsp:sp>
    <dsp:sp modelId="{5EBFEA61-8702-428F-B425-D2BD30DC9982}">
      <dsp:nvSpPr>
        <dsp:cNvPr id="0" name=""/>
        <dsp:cNvSpPr/>
      </dsp:nvSpPr>
      <dsp:spPr>
        <a:xfrm>
          <a:off x="0" y="2969917"/>
          <a:ext cx="3587548" cy="653261"/>
        </a:xfrm>
        <a:prstGeom prst="roundRect">
          <a:avLst/>
        </a:prstGeom>
        <a:solidFill>
          <a:schemeClr val="lt1">
            <a:alpha val="90000"/>
            <a:hueOff val="0"/>
            <a:satOff val="0"/>
            <a:lumOff val="0"/>
            <a:alphaOff val="0"/>
          </a:schemeClr>
        </a:solidFill>
        <a:ln w="9525" cap="flat" cmpd="sng" algn="ctr">
          <a:solidFill>
            <a:schemeClr val="accent3">
              <a:hueOff val="2580207"/>
              <a:satOff val="-1286"/>
              <a:lumOff val="-1412"/>
              <a:alphaOff val="0"/>
            </a:schemeClr>
          </a:solidFill>
          <a:prstDash val="solid"/>
        </a:ln>
        <a:effectLst/>
        <a:scene3d>
          <a:camera prst="perspectiveLeft" zoom="91000">
            <a:rot lat="0" lon="0" rev="0"/>
          </a:camera>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dirty="0"/>
            <a:t>Value Proposition - Reasons for Companies to Retain McBee – Differentiation Matrix </a:t>
          </a:r>
        </a:p>
      </dsp:txBody>
      <dsp:txXfrm>
        <a:off x="31890" y="3001807"/>
        <a:ext cx="3523768" cy="589481"/>
      </dsp:txXfrm>
    </dsp:sp>
    <dsp:sp modelId="{15AB4578-EDA4-48B2-AE55-084F71C69717}">
      <dsp:nvSpPr>
        <dsp:cNvPr id="0" name=""/>
        <dsp:cNvSpPr/>
      </dsp:nvSpPr>
      <dsp:spPr>
        <a:xfrm>
          <a:off x="0" y="3704836"/>
          <a:ext cx="3587548" cy="653261"/>
        </a:xfrm>
        <a:prstGeom prst="roundRect">
          <a:avLst/>
        </a:prstGeom>
        <a:solidFill>
          <a:schemeClr val="lt1">
            <a:alpha val="90000"/>
            <a:hueOff val="0"/>
            <a:satOff val="0"/>
            <a:lumOff val="0"/>
            <a:alphaOff val="0"/>
          </a:schemeClr>
        </a:solidFill>
        <a:ln w="9525" cap="flat" cmpd="sng" algn="ctr">
          <a:solidFill>
            <a:schemeClr val="accent3">
              <a:hueOff val="3440276"/>
              <a:satOff val="-1715"/>
              <a:lumOff val="-1882"/>
              <a:alphaOff val="0"/>
            </a:schemeClr>
          </a:solidFill>
          <a:prstDash val="solid"/>
        </a:ln>
        <a:effectLst/>
        <a:scene3d>
          <a:camera prst="perspectiveLeft" zoom="91000">
            <a:rot lat="0" lon="0" rev="0"/>
          </a:camera>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Define Organizational Structure, Including EC and Staff Roles and Functions</a:t>
          </a:r>
        </a:p>
      </dsp:txBody>
      <dsp:txXfrm>
        <a:off x="31890" y="3736726"/>
        <a:ext cx="3523768" cy="589481"/>
      </dsp:txXfrm>
    </dsp:sp>
    <dsp:sp modelId="{6DE523D6-80FD-4D61-A12C-CD219D730ED5}">
      <dsp:nvSpPr>
        <dsp:cNvPr id="0" name=""/>
        <dsp:cNvSpPr/>
      </dsp:nvSpPr>
      <dsp:spPr>
        <a:xfrm>
          <a:off x="0" y="4439756"/>
          <a:ext cx="3587548" cy="653261"/>
        </a:xfrm>
        <a:prstGeom prst="roundRect">
          <a:avLst/>
        </a:prstGeom>
        <a:solidFill>
          <a:schemeClr val="lt1">
            <a:alpha val="90000"/>
            <a:hueOff val="0"/>
            <a:satOff val="0"/>
            <a:lumOff val="0"/>
            <a:alphaOff val="0"/>
          </a:schemeClr>
        </a:solidFill>
        <a:ln w="9525" cap="flat" cmpd="sng" algn="ctr">
          <a:solidFill>
            <a:schemeClr val="accent3">
              <a:hueOff val="4300345"/>
              <a:satOff val="-2144"/>
              <a:lumOff val="-2353"/>
              <a:alphaOff val="0"/>
            </a:schemeClr>
          </a:solidFill>
          <a:prstDash val="solid"/>
        </a:ln>
        <a:effectLst/>
        <a:scene3d>
          <a:camera prst="perspectiveLeft" zoom="91000">
            <a:rot lat="0" lon="0" rev="0"/>
          </a:camera>
          <a:lightRig rig="threePt" dir="t">
            <a:rot lat="0" lon="0" rev="20640000"/>
          </a:lightRig>
        </a:scene3d>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0" kern="1200" dirty="0"/>
            <a:t>Core Competencies – Elevator Speech</a:t>
          </a:r>
        </a:p>
      </dsp:txBody>
      <dsp:txXfrm>
        <a:off x="31890" y="4471646"/>
        <a:ext cx="3523768" cy="5894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D52D-B695-42B5-BF01-C787242C223D}">
      <dsp:nvSpPr>
        <dsp:cNvPr id="0" name=""/>
        <dsp:cNvSpPr/>
      </dsp:nvSpPr>
      <dsp:spPr>
        <a:xfrm rot="16200000">
          <a:off x="762000" y="-762000"/>
          <a:ext cx="1524000" cy="3048000"/>
        </a:xfrm>
        <a:prstGeom prst="round1Rect">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STRENGTHS</a:t>
          </a:r>
        </a:p>
      </dsp:txBody>
      <dsp:txXfrm rot="5400000">
        <a:off x="0" y="0"/>
        <a:ext cx="3048000" cy="1143000"/>
      </dsp:txXfrm>
    </dsp:sp>
    <dsp:sp modelId="{6AF45594-CE97-4CCE-8628-B7A0AD78267E}">
      <dsp:nvSpPr>
        <dsp:cNvPr id="0" name=""/>
        <dsp:cNvSpPr/>
      </dsp:nvSpPr>
      <dsp:spPr>
        <a:xfrm>
          <a:off x="3048000" y="0"/>
          <a:ext cx="3048000" cy="1524000"/>
        </a:xfrm>
        <a:prstGeom prst="round1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WEAKNESS</a:t>
          </a:r>
        </a:p>
      </dsp:txBody>
      <dsp:txXfrm>
        <a:off x="3048000" y="0"/>
        <a:ext cx="3048000" cy="1143000"/>
      </dsp:txXfrm>
    </dsp:sp>
    <dsp:sp modelId="{EDF87DD9-26D8-403F-A575-74A832ADA725}">
      <dsp:nvSpPr>
        <dsp:cNvPr id="0" name=""/>
        <dsp:cNvSpPr/>
      </dsp:nvSpPr>
      <dsp:spPr>
        <a:xfrm rot="10800000">
          <a:off x="0" y="1524000"/>
          <a:ext cx="3048000" cy="1524000"/>
        </a:xfrm>
        <a:prstGeom prst="round1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OPPORTUNITIES</a:t>
          </a:r>
          <a:endParaRPr lang="en-US" sz="2300" kern="1200" dirty="0">
            <a:solidFill>
              <a:schemeClr val="tx1"/>
            </a:solidFill>
            <a:latin typeface="Arial Black" panose="020B0A04020102020204" pitchFamily="34" charset="0"/>
          </a:endParaRPr>
        </a:p>
      </dsp:txBody>
      <dsp:txXfrm rot="10800000">
        <a:off x="0" y="1905000"/>
        <a:ext cx="3048000" cy="1143000"/>
      </dsp:txXfrm>
    </dsp:sp>
    <dsp:sp modelId="{497AC661-6F05-4E33-BA00-B5E1456144DF}">
      <dsp:nvSpPr>
        <dsp:cNvPr id="0" name=""/>
        <dsp:cNvSpPr/>
      </dsp:nvSpPr>
      <dsp:spPr>
        <a:xfrm rot="5400000">
          <a:off x="3810000" y="762000"/>
          <a:ext cx="1524000" cy="3048000"/>
        </a:xfrm>
        <a:prstGeom prst="round1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THREATS</a:t>
          </a:r>
          <a:endParaRPr lang="en-US" sz="2500" kern="1200" dirty="0">
            <a:solidFill>
              <a:schemeClr val="tx1"/>
            </a:solidFill>
            <a:latin typeface="Arial Black" panose="020B0A04020102020204" pitchFamily="34" charset="0"/>
          </a:endParaRPr>
        </a:p>
      </dsp:txBody>
      <dsp:txXfrm rot="-5400000">
        <a:off x="3048000" y="1905000"/>
        <a:ext cx="3048000" cy="1143000"/>
      </dsp:txXfrm>
    </dsp:sp>
    <dsp:sp modelId="{A1410057-FFB6-4BE8-8F09-B1B00FCB06CF}">
      <dsp:nvSpPr>
        <dsp:cNvPr id="0" name=""/>
        <dsp:cNvSpPr/>
      </dsp:nvSpPr>
      <dsp:spPr>
        <a:xfrm>
          <a:off x="2133600" y="1143000"/>
          <a:ext cx="1828800" cy="762000"/>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Black" panose="020B0A04020102020204" pitchFamily="34" charset="0"/>
            </a:rPr>
            <a:t>SWOT</a:t>
          </a:r>
          <a:br>
            <a:rPr lang="en-US" sz="1700" kern="1200" dirty="0">
              <a:latin typeface="Arial Black" panose="020B0A04020102020204" pitchFamily="34" charset="0"/>
            </a:rPr>
          </a:br>
          <a:r>
            <a:rPr lang="en-US" sz="1700" kern="1200" dirty="0">
              <a:latin typeface="Arial Black" panose="020B0A04020102020204" pitchFamily="34" charset="0"/>
            </a:rPr>
            <a:t>Analysis</a:t>
          </a:r>
        </a:p>
      </dsp:txBody>
      <dsp:txXfrm>
        <a:off x="2170798" y="1180198"/>
        <a:ext cx="1754404" cy="6876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D52D-B695-42B5-BF01-C787242C223D}">
      <dsp:nvSpPr>
        <dsp:cNvPr id="0" name=""/>
        <dsp:cNvSpPr/>
      </dsp:nvSpPr>
      <dsp:spPr>
        <a:xfrm rot="16200000">
          <a:off x="762000" y="-762000"/>
          <a:ext cx="1524000" cy="3048000"/>
        </a:xfrm>
        <a:prstGeom prst="round1Rect">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STRENGTHS</a:t>
          </a:r>
        </a:p>
      </dsp:txBody>
      <dsp:txXfrm rot="5400000">
        <a:off x="0" y="0"/>
        <a:ext cx="3048000" cy="1143000"/>
      </dsp:txXfrm>
    </dsp:sp>
    <dsp:sp modelId="{6AF45594-CE97-4CCE-8628-B7A0AD78267E}">
      <dsp:nvSpPr>
        <dsp:cNvPr id="0" name=""/>
        <dsp:cNvSpPr/>
      </dsp:nvSpPr>
      <dsp:spPr>
        <a:xfrm>
          <a:off x="3048000" y="0"/>
          <a:ext cx="3048000" cy="1524000"/>
        </a:xfrm>
        <a:prstGeom prst="round1Rect">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WEAKNESS</a:t>
          </a:r>
        </a:p>
      </dsp:txBody>
      <dsp:txXfrm>
        <a:off x="3048000" y="0"/>
        <a:ext cx="3048000" cy="1143000"/>
      </dsp:txXfrm>
    </dsp:sp>
    <dsp:sp modelId="{EDF87DD9-26D8-403F-A575-74A832ADA725}">
      <dsp:nvSpPr>
        <dsp:cNvPr id="0" name=""/>
        <dsp:cNvSpPr/>
      </dsp:nvSpPr>
      <dsp:spPr>
        <a:xfrm rot="10800000">
          <a:off x="0" y="1524000"/>
          <a:ext cx="3048000" cy="1524000"/>
        </a:xfrm>
        <a:prstGeom prst="round1Rect">
          <a:avLst/>
        </a:prstGeom>
        <a:solidFill>
          <a:srgbClr val="92D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OPPORTUNITIES</a:t>
          </a:r>
          <a:endParaRPr lang="en-US" sz="2300" kern="1200" dirty="0">
            <a:solidFill>
              <a:schemeClr val="tx1"/>
            </a:solidFill>
            <a:latin typeface="Arial Black" panose="020B0A04020102020204" pitchFamily="34" charset="0"/>
          </a:endParaRPr>
        </a:p>
      </dsp:txBody>
      <dsp:txXfrm rot="10800000">
        <a:off x="0" y="1905000"/>
        <a:ext cx="3048000" cy="1143000"/>
      </dsp:txXfrm>
    </dsp:sp>
    <dsp:sp modelId="{497AC661-6F05-4E33-BA00-B5E1456144DF}">
      <dsp:nvSpPr>
        <dsp:cNvPr id="0" name=""/>
        <dsp:cNvSpPr/>
      </dsp:nvSpPr>
      <dsp:spPr>
        <a:xfrm rot="5400000">
          <a:off x="3810000" y="762000"/>
          <a:ext cx="1524000" cy="3048000"/>
        </a:xfrm>
        <a:prstGeom prst="round1Rect">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Black" panose="020B0A04020102020204" pitchFamily="34" charset="0"/>
            </a:rPr>
            <a:t>THREATS</a:t>
          </a:r>
          <a:endParaRPr lang="en-US" sz="2500" kern="1200" dirty="0">
            <a:solidFill>
              <a:schemeClr val="tx1"/>
            </a:solidFill>
            <a:latin typeface="Arial Black" panose="020B0A04020102020204" pitchFamily="34" charset="0"/>
          </a:endParaRPr>
        </a:p>
      </dsp:txBody>
      <dsp:txXfrm rot="-5400000">
        <a:off x="3048000" y="1905000"/>
        <a:ext cx="3048000" cy="1143000"/>
      </dsp:txXfrm>
    </dsp:sp>
    <dsp:sp modelId="{A1410057-FFB6-4BE8-8F09-B1B00FCB06CF}">
      <dsp:nvSpPr>
        <dsp:cNvPr id="0" name=""/>
        <dsp:cNvSpPr/>
      </dsp:nvSpPr>
      <dsp:spPr>
        <a:xfrm>
          <a:off x="2133600" y="1143000"/>
          <a:ext cx="1828800" cy="762000"/>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rial Black" panose="020B0A04020102020204" pitchFamily="34" charset="0"/>
            </a:rPr>
            <a:t>SWOT</a:t>
          </a:r>
          <a:br>
            <a:rPr lang="en-US" sz="1700" kern="1200" dirty="0">
              <a:latin typeface="Arial Black" panose="020B0A04020102020204" pitchFamily="34" charset="0"/>
            </a:rPr>
          </a:br>
          <a:r>
            <a:rPr lang="en-US" sz="1700" kern="1200" dirty="0">
              <a:latin typeface="Arial Black" panose="020B0A04020102020204" pitchFamily="34" charset="0"/>
            </a:rPr>
            <a:t>Analysis</a:t>
          </a:r>
        </a:p>
      </dsp:txBody>
      <dsp:txXfrm>
        <a:off x="2170798" y="1180198"/>
        <a:ext cx="1754404" cy="6876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6400" y="0"/>
            <a:ext cx="3098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2633062" cy="464820"/>
          </a:xfrm>
          <a:prstGeom prst="rect">
            <a:avLst/>
          </a:prstGeom>
        </p:spPr>
        <p:txBody>
          <a:bodyPr vert="horz" lIns="93177" tIns="46589" rIns="93177" bIns="46589" rtlCol="0"/>
          <a:lstStyle>
            <a:lvl1pPr algn="r">
              <a:defRPr sz="1200"/>
            </a:lvl1pPr>
          </a:lstStyle>
          <a:p>
            <a:r>
              <a:rPr lang="en-US" dirty="0"/>
              <a:t>December 17, 2015</a:t>
            </a:r>
          </a:p>
        </p:txBody>
      </p:sp>
      <p:sp>
        <p:nvSpPr>
          <p:cNvPr id="4" name="Slide Image Placeholder 3"/>
          <p:cNvSpPr>
            <a:spLocks noGrp="1" noRot="1" noChangeAspect="1"/>
          </p:cNvSpPr>
          <p:nvPr>
            <p:ph type="sldImg" idx="2"/>
          </p:nvPr>
        </p:nvSpPr>
        <p:spPr>
          <a:xfrm>
            <a:off x="406400" y="473111"/>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406400" y="4114800"/>
            <a:ext cx="6197600" cy="448437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06400" y="8829967"/>
            <a:ext cx="26314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2633062" cy="464820"/>
          </a:xfrm>
          <a:prstGeom prst="rect">
            <a:avLst/>
          </a:prstGeom>
        </p:spPr>
        <p:txBody>
          <a:bodyPr vert="horz" lIns="93177" tIns="46589" rIns="93177" bIns="46589" rtlCol="0" anchor="b"/>
          <a:lstStyle>
            <a:lvl1pPr algn="r">
              <a:defRPr sz="1200"/>
            </a:lvl1pPr>
          </a:lstStyle>
          <a:p>
            <a:fld id="{5A0F0470-BB69-4034-B1F7-C78A044FB527}" type="slidenum">
              <a:rPr lang="en-US" smtClean="0"/>
              <a:t>‹#›</a:t>
            </a:fld>
            <a:endParaRPr lang="en-US" dirty="0"/>
          </a:p>
        </p:txBody>
      </p:sp>
    </p:spTree>
    <p:extLst>
      <p:ext uri="{BB962C8B-B14F-4D97-AF65-F5344CB8AC3E}">
        <p14:creationId xmlns:p14="http://schemas.microsoft.com/office/powerpoint/2010/main" val="43856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eaLnBrk="0" fontAlgn="base" hangingPunct="0">
              <a:spcBef>
                <a:spcPct val="0"/>
              </a:spcBef>
              <a:spcAft>
                <a:spcPct val="0"/>
              </a:spcAft>
              <a:defRPr>
                <a:solidFill>
                  <a:schemeClr val="tx1"/>
                </a:solidFill>
                <a:latin typeface="Arial" charset="0"/>
                <a:ea typeface="MS PGothic" pitchFamily="34" charset="-128"/>
              </a:defRPr>
            </a:lvl6pPr>
            <a:lvl7pPr marL="3028264" indent="-232943" eaLnBrk="0" fontAlgn="base" hangingPunct="0">
              <a:spcBef>
                <a:spcPct val="0"/>
              </a:spcBef>
              <a:spcAft>
                <a:spcPct val="0"/>
              </a:spcAft>
              <a:defRPr>
                <a:solidFill>
                  <a:schemeClr val="tx1"/>
                </a:solidFill>
                <a:latin typeface="Arial" charset="0"/>
                <a:ea typeface="MS PGothic" pitchFamily="34" charset="-128"/>
              </a:defRPr>
            </a:lvl7pPr>
            <a:lvl8pPr marL="3494151" indent="-232943" eaLnBrk="0" fontAlgn="base" hangingPunct="0">
              <a:spcBef>
                <a:spcPct val="0"/>
              </a:spcBef>
              <a:spcAft>
                <a:spcPct val="0"/>
              </a:spcAft>
              <a:defRPr>
                <a:solidFill>
                  <a:schemeClr val="tx1"/>
                </a:solidFill>
                <a:latin typeface="Arial" charset="0"/>
                <a:ea typeface="MS PGothic" pitchFamily="34" charset="-128"/>
              </a:defRPr>
            </a:lvl8pPr>
            <a:lvl9pPr marL="3960038" indent="-232943" eaLnBrk="0" fontAlgn="base" hangingPunct="0">
              <a:spcBef>
                <a:spcPct val="0"/>
              </a:spcBef>
              <a:spcAft>
                <a:spcPct val="0"/>
              </a:spcAft>
              <a:defRPr>
                <a:solidFill>
                  <a:schemeClr val="tx1"/>
                </a:solidFill>
                <a:latin typeface="Arial" charset="0"/>
                <a:ea typeface="MS PGothic" pitchFamily="34" charset="-128"/>
              </a:defRPr>
            </a:lvl9pPr>
          </a:lstStyle>
          <a:p>
            <a:fld id="{09371CF5-6319-49FE-86FD-DD70847812FE}" type="slidenum">
              <a:rPr lang="en-US" altLang="en-US">
                <a:latin typeface="Calibri" pitchFamily="34" charset="0"/>
                <a:cs typeface="Arial" charset="0"/>
              </a:rPr>
              <a:pPr/>
              <a:t>3</a:t>
            </a:fld>
            <a:endParaRPr lang="en-US" altLang="en-US">
              <a:latin typeface="Calibri"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lIns="92161" tIns="46081" rIns="92161" bIns="46081"/>
          <a:lstStyle/>
          <a:p>
            <a:pPr>
              <a:defRPr/>
            </a:pPr>
            <a:endParaRPr lang="en-US"/>
          </a:p>
        </p:txBody>
      </p:sp>
      <p:sp>
        <p:nvSpPr>
          <p:cNvPr id="38915" name="Rectangle 2"/>
          <p:cNvSpPr>
            <a:spLocks noGrp="1" noRot="1" noChangeAspect="1" noChangeArrowheads="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nchor="b"/>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en-US" altLang="en-US" sz="1200"/>
          </a:p>
        </p:txBody>
      </p:sp>
      <p:sp>
        <p:nvSpPr>
          <p:cNvPr id="39939" name="Rectangle 2"/>
          <p:cNvSpPr>
            <a:spLocks noGrp="1" noRot="1" noChangeAspect="1" noChangeArrowheads="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nchor="b"/>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en-US" altLang="en-US" sz="1200"/>
          </a:p>
        </p:txBody>
      </p:sp>
      <p:sp>
        <p:nvSpPr>
          <p:cNvPr id="40963" name="Rectangle 2"/>
          <p:cNvSpPr>
            <a:spLocks noGrp="1" noRot="1" noChangeAspect="1" noChangeArrowheads="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nchor="b"/>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en-US" altLang="en-US" sz="1200"/>
          </a:p>
        </p:txBody>
      </p:sp>
      <p:sp>
        <p:nvSpPr>
          <p:cNvPr id="41987" name="Rectangle 2"/>
          <p:cNvSpPr>
            <a:spLocks noGrp="1" noRot="1" noChangeAspect="1" noChangeArrowheads="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1" tIns="46081" rIns="92161" bIns="46081" anchor="b"/>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en-US" altLang="en-US" sz="1200"/>
          </a:p>
        </p:txBody>
      </p:sp>
      <p:sp>
        <p:nvSpPr>
          <p:cNvPr id="40963" name="Rectangle 2"/>
          <p:cNvSpPr>
            <a:spLocks noGrp="1" noRot="1" noChangeAspect="1" noChangeArrowheads="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3DFF855A-251A-4F91-B617-A5E35AD06C98}" type="slidenum">
              <a:rPr lang="en-US" smtClean="0">
                <a:latin typeface="Arial" charset="0"/>
                <a:cs typeface="Arial" charset="0"/>
              </a:rPr>
              <a:pPr/>
              <a:t>44</a:t>
            </a:fld>
            <a:endParaRPr lang="en-US">
              <a:latin typeface="Arial" charset="0"/>
              <a:cs typeface="Arial" charset="0"/>
            </a:endParaRPr>
          </a:p>
        </p:txBody>
      </p:sp>
      <p:sp>
        <p:nvSpPr>
          <p:cNvPr id="124930" name="Rectangle 2"/>
          <p:cNvSpPr>
            <a:spLocks noGrp="1" noRot="1" noChangeAspect="1" noChangeArrowheads="1" noTextEdit="1"/>
          </p:cNvSpPr>
          <p:nvPr>
            <p:ph type="sldImg"/>
          </p:nvPr>
        </p:nvSpPr>
        <p:spPr>
          <a:xfrm>
            <a:off x="406400" y="473075"/>
            <a:ext cx="6197600" cy="3486150"/>
          </a:xfrm>
          <a:ln/>
        </p:spPr>
      </p:sp>
      <p:sp>
        <p:nvSpPr>
          <p:cNvPr id="124931"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3DFF855A-251A-4F91-B617-A5E35AD06C98}" type="slidenum">
              <a:rPr lang="en-US" smtClean="0">
                <a:latin typeface="Arial" charset="0"/>
                <a:cs typeface="Arial" charset="0"/>
              </a:rPr>
              <a:pPr/>
              <a:t>45</a:t>
            </a:fld>
            <a:endParaRPr lang="en-US">
              <a:latin typeface="Arial" charset="0"/>
              <a:cs typeface="Arial" charset="0"/>
            </a:endParaRPr>
          </a:p>
        </p:txBody>
      </p:sp>
      <p:sp>
        <p:nvSpPr>
          <p:cNvPr id="124930" name="Rectangle 2"/>
          <p:cNvSpPr>
            <a:spLocks noGrp="1" noRot="1" noChangeAspect="1" noChangeArrowheads="1" noTextEdit="1"/>
          </p:cNvSpPr>
          <p:nvPr>
            <p:ph type="sldImg"/>
          </p:nvPr>
        </p:nvSpPr>
        <p:spPr>
          <a:xfrm>
            <a:off x="406400" y="473075"/>
            <a:ext cx="6197600" cy="3486150"/>
          </a:xfrm>
          <a:ln/>
        </p:spPr>
      </p:sp>
      <p:sp>
        <p:nvSpPr>
          <p:cNvPr id="124931"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It is important to have a strategy that articulates a</a:t>
            </a:r>
            <a:r>
              <a:rPr lang="en-US" altLang="en-US" baseline="0" dirty="0"/>
              <a:t> shared </a:t>
            </a:r>
            <a:r>
              <a:rPr lang="en-US" altLang="en-US" dirty="0"/>
              <a:t>vision</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eaLnBrk="0" fontAlgn="base" hangingPunct="0">
              <a:spcBef>
                <a:spcPct val="0"/>
              </a:spcBef>
              <a:spcAft>
                <a:spcPct val="0"/>
              </a:spcAft>
              <a:defRPr>
                <a:solidFill>
                  <a:schemeClr val="tx1"/>
                </a:solidFill>
                <a:latin typeface="Arial" charset="0"/>
                <a:ea typeface="MS PGothic" pitchFamily="34" charset="-128"/>
              </a:defRPr>
            </a:lvl6pPr>
            <a:lvl7pPr marL="3028264" indent="-232943" eaLnBrk="0" fontAlgn="base" hangingPunct="0">
              <a:spcBef>
                <a:spcPct val="0"/>
              </a:spcBef>
              <a:spcAft>
                <a:spcPct val="0"/>
              </a:spcAft>
              <a:defRPr>
                <a:solidFill>
                  <a:schemeClr val="tx1"/>
                </a:solidFill>
                <a:latin typeface="Arial" charset="0"/>
                <a:ea typeface="MS PGothic" pitchFamily="34" charset="-128"/>
              </a:defRPr>
            </a:lvl7pPr>
            <a:lvl8pPr marL="3494151" indent="-232943" eaLnBrk="0" fontAlgn="base" hangingPunct="0">
              <a:spcBef>
                <a:spcPct val="0"/>
              </a:spcBef>
              <a:spcAft>
                <a:spcPct val="0"/>
              </a:spcAft>
              <a:defRPr>
                <a:solidFill>
                  <a:schemeClr val="tx1"/>
                </a:solidFill>
                <a:latin typeface="Arial" charset="0"/>
                <a:ea typeface="MS PGothic" pitchFamily="34" charset="-128"/>
              </a:defRPr>
            </a:lvl8pPr>
            <a:lvl9pPr marL="3960038" indent="-232943" eaLnBrk="0" fontAlgn="base" hangingPunct="0">
              <a:spcBef>
                <a:spcPct val="0"/>
              </a:spcBef>
              <a:spcAft>
                <a:spcPct val="0"/>
              </a:spcAft>
              <a:defRPr>
                <a:solidFill>
                  <a:schemeClr val="tx1"/>
                </a:solidFill>
                <a:latin typeface="Arial" charset="0"/>
                <a:ea typeface="MS PGothic" pitchFamily="34" charset="-128"/>
              </a:defRPr>
            </a:lvl9pPr>
          </a:lstStyle>
          <a:p>
            <a:fld id="{D2850506-B3B7-4FF2-87F3-11AEC68A7939}" type="slidenum">
              <a:rPr lang="en-US" altLang="en-US">
                <a:latin typeface="Calibri" pitchFamily="34" charset="0"/>
                <a:cs typeface="Arial" charset="0"/>
              </a:rPr>
              <a:pPr/>
              <a:t>4</a:t>
            </a:fld>
            <a:endParaRPr lang="en-US" altLang="en-US">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73075"/>
            <a:ext cx="6197600" cy="3486150"/>
          </a:xfrm>
        </p:spPr>
      </p:sp>
      <p:sp>
        <p:nvSpPr>
          <p:cNvPr id="3" name="Notes Placeholder 2"/>
          <p:cNvSpPr>
            <a:spLocks noGrp="1"/>
          </p:cNvSpPr>
          <p:nvPr>
            <p:ph type="body" idx="1"/>
          </p:nvPr>
        </p:nvSpPr>
        <p:spPr/>
        <p:txBody>
          <a:bodyPr/>
          <a:lstStyle/>
          <a:p>
            <a:r>
              <a:rPr lang="en-US" dirty="0"/>
              <a:t>Podesta is moving towards PG – to disassociate</a:t>
            </a:r>
            <a:r>
              <a:rPr lang="en-US" baseline="0" dirty="0"/>
              <a:t> from name, Glover Park is moving towards GPA </a:t>
            </a:r>
            <a:endParaRPr lang="en-US" dirty="0"/>
          </a:p>
        </p:txBody>
      </p:sp>
      <p:sp>
        <p:nvSpPr>
          <p:cNvPr id="4" name="Slide Number Placeholder 3"/>
          <p:cNvSpPr>
            <a:spLocks noGrp="1"/>
          </p:cNvSpPr>
          <p:nvPr>
            <p:ph type="sldNum" sz="quarter" idx="10"/>
          </p:nvPr>
        </p:nvSpPr>
        <p:spPr/>
        <p:txBody>
          <a:bodyPr/>
          <a:lstStyle/>
          <a:p>
            <a:fld id="{5A0F0470-BB69-4034-B1F7-C78A044FB527}" type="slidenum">
              <a:rPr lang="en-US" smtClean="0"/>
              <a:t>10</a:t>
            </a:fld>
            <a:endParaRPr lang="en-US" dirty="0"/>
          </a:p>
        </p:txBody>
      </p:sp>
    </p:spTree>
    <p:extLst>
      <p:ext uri="{BB962C8B-B14F-4D97-AF65-F5344CB8AC3E}">
        <p14:creationId xmlns:p14="http://schemas.microsoft.com/office/powerpoint/2010/main" val="408067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73075"/>
            <a:ext cx="6197600" cy="3486150"/>
          </a:xfrm>
        </p:spPr>
      </p:sp>
      <p:sp>
        <p:nvSpPr>
          <p:cNvPr id="3" name="Notes Placeholder 2"/>
          <p:cNvSpPr>
            <a:spLocks noGrp="1"/>
          </p:cNvSpPr>
          <p:nvPr>
            <p:ph type="body" idx="1"/>
          </p:nvPr>
        </p:nvSpPr>
        <p:spPr/>
        <p:txBody>
          <a:bodyPr/>
          <a:lstStyle/>
          <a:p>
            <a:r>
              <a:rPr lang="en-US" dirty="0"/>
              <a:t>Clinton connections</a:t>
            </a:r>
          </a:p>
        </p:txBody>
      </p:sp>
      <p:sp>
        <p:nvSpPr>
          <p:cNvPr id="4" name="Slide Number Placeholder 3"/>
          <p:cNvSpPr>
            <a:spLocks noGrp="1"/>
          </p:cNvSpPr>
          <p:nvPr>
            <p:ph type="sldNum" sz="quarter" idx="10"/>
          </p:nvPr>
        </p:nvSpPr>
        <p:spPr/>
        <p:txBody>
          <a:bodyPr/>
          <a:lstStyle/>
          <a:p>
            <a:fld id="{5A0F0470-BB69-4034-B1F7-C78A044FB527}" type="slidenum">
              <a:rPr lang="en-US" smtClean="0"/>
              <a:t>12</a:t>
            </a:fld>
            <a:endParaRPr lang="en-US" dirty="0"/>
          </a:p>
        </p:txBody>
      </p:sp>
    </p:spTree>
    <p:extLst>
      <p:ext uri="{BB962C8B-B14F-4D97-AF65-F5344CB8AC3E}">
        <p14:creationId xmlns:p14="http://schemas.microsoft.com/office/powerpoint/2010/main" val="375362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eaLnBrk="0" fontAlgn="base" hangingPunct="0">
              <a:spcBef>
                <a:spcPct val="0"/>
              </a:spcBef>
              <a:spcAft>
                <a:spcPct val="0"/>
              </a:spcAft>
              <a:defRPr>
                <a:solidFill>
                  <a:schemeClr val="tx1"/>
                </a:solidFill>
                <a:latin typeface="Arial" charset="0"/>
                <a:ea typeface="MS PGothic" pitchFamily="34" charset="-128"/>
              </a:defRPr>
            </a:lvl6pPr>
            <a:lvl7pPr marL="3028264" indent="-232943" eaLnBrk="0" fontAlgn="base" hangingPunct="0">
              <a:spcBef>
                <a:spcPct val="0"/>
              </a:spcBef>
              <a:spcAft>
                <a:spcPct val="0"/>
              </a:spcAft>
              <a:defRPr>
                <a:solidFill>
                  <a:schemeClr val="tx1"/>
                </a:solidFill>
                <a:latin typeface="Arial" charset="0"/>
                <a:ea typeface="MS PGothic" pitchFamily="34" charset="-128"/>
              </a:defRPr>
            </a:lvl7pPr>
            <a:lvl8pPr marL="3494151" indent="-232943" eaLnBrk="0" fontAlgn="base" hangingPunct="0">
              <a:spcBef>
                <a:spcPct val="0"/>
              </a:spcBef>
              <a:spcAft>
                <a:spcPct val="0"/>
              </a:spcAft>
              <a:defRPr>
                <a:solidFill>
                  <a:schemeClr val="tx1"/>
                </a:solidFill>
                <a:latin typeface="Arial" charset="0"/>
                <a:ea typeface="MS PGothic" pitchFamily="34" charset="-128"/>
              </a:defRPr>
            </a:lvl8pPr>
            <a:lvl9pPr marL="3960038" indent="-232943" eaLnBrk="0" fontAlgn="base" hangingPunct="0">
              <a:spcBef>
                <a:spcPct val="0"/>
              </a:spcBef>
              <a:spcAft>
                <a:spcPct val="0"/>
              </a:spcAft>
              <a:defRPr>
                <a:solidFill>
                  <a:schemeClr val="tx1"/>
                </a:solidFill>
                <a:latin typeface="Arial" charset="0"/>
                <a:ea typeface="MS PGothic" pitchFamily="34" charset="-128"/>
              </a:defRPr>
            </a:lvl9pPr>
          </a:lstStyle>
          <a:p>
            <a:endParaRPr lang="en-US" altLang="en-US">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7066" indent="-291179">
              <a:defRPr>
                <a:solidFill>
                  <a:schemeClr val="tx1"/>
                </a:solidFill>
                <a:latin typeface="Arial" charset="0"/>
                <a:cs typeface="Arial" charset="0"/>
              </a:defRPr>
            </a:lvl2pPr>
            <a:lvl3pPr marL="1164717" indent="-232943">
              <a:defRPr>
                <a:solidFill>
                  <a:schemeClr val="tx1"/>
                </a:solidFill>
                <a:latin typeface="Arial" charset="0"/>
                <a:cs typeface="Arial" charset="0"/>
              </a:defRPr>
            </a:lvl3pPr>
            <a:lvl4pPr marL="1630604" indent="-232943">
              <a:defRPr>
                <a:solidFill>
                  <a:schemeClr val="tx1"/>
                </a:solidFill>
                <a:latin typeface="Arial" charset="0"/>
                <a:cs typeface="Arial" charset="0"/>
              </a:defRPr>
            </a:lvl4pPr>
            <a:lvl5pPr marL="2096491" indent="-232943">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7066" indent="-291179">
              <a:defRPr>
                <a:solidFill>
                  <a:schemeClr val="tx1"/>
                </a:solidFill>
                <a:latin typeface="Arial" charset="0"/>
                <a:cs typeface="Arial" charset="0"/>
              </a:defRPr>
            </a:lvl2pPr>
            <a:lvl3pPr marL="1164717" indent="-232943">
              <a:defRPr>
                <a:solidFill>
                  <a:schemeClr val="tx1"/>
                </a:solidFill>
                <a:latin typeface="Arial" charset="0"/>
                <a:cs typeface="Arial" charset="0"/>
              </a:defRPr>
            </a:lvl3pPr>
            <a:lvl4pPr marL="1630604" indent="-232943">
              <a:defRPr>
                <a:solidFill>
                  <a:schemeClr val="tx1"/>
                </a:solidFill>
                <a:latin typeface="Arial" charset="0"/>
                <a:cs typeface="Arial" charset="0"/>
              </a:defRPr>
            </a:lvl4pPr>
            <a:lvl5pPr marL="2096491" indent="-232943">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lIns="92161" tIns="46081" rIns="92161" bIns="46081"/>
          <a:lstStyle/>
          <a:p>
            <a:pPr>
              <a:defRPr/>
            </a:pPr>
            <a:endParaRPr lang="en-US"/>
          </a:p>
        </p:txBody>
      </p:sp>
      <p:sp>
        <p:nvSpPr>
          <p:cNvPr id="36867" name="Rectangle 2"/>
          <p:cNvSpPr>
            <a:spLocks noGrp="1" noRot="1" noChangeAspect="1" noChangeArrowheads="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lIns="92161" tIns="46081" rIns="92161" bIns="46081"/>
          <a:lstStyle/>
          <a:p>
            <a:pPr>
              <a:defRPr/>
            </a:pPr>
            <a:endParaRPr lang="en-US"/>
          </a:p>
        </p:txBody>
      </p:sp>
      <p:sp>
        <p:nvSpPr>
          <p:cNvPr id="37891" name="Rectangle 2"/>
          <p:cNvSpPr>
            <a:spLocks noGrp="1" noRot="1" noChangeAspect="1" noChangeArrowheads="1" noTextEdit="1"/>
          </p:cNvSpPr>
          <p:nvPr>
            <p:ph type="sldImg"/>
          </p:nvPr>
        </p:nvSpPr>
        <p:spPr bwMode="auto">
          <a:xfrm>
            <a:off x="406400" y="473075"/>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600" y="1028700"/>
            <a:ext cx="6019800" cy="1445419"/>
          </a:xfrm>
        </p:spPr>
        <p:txBody>
          <a:bodyPr lIns="45720" anchor="b">
            <a:noAutofit/>
          </a:bodyPr>
          <a:lstStyle>
            <a:lvl1pPr>
              <a:lnSpc>
                <a:spcPct val="90000"/>
              </a:lnSpc>
              <a:defRPr sz="3000" b="1" cap="none" spc="0" baseline="0"/>
            </a:lvl1pPr>
          </a:lstStyle>
          <a:p>
            <a:r>
              <a:rPr lang="en-US" dirty="0"/>
              <a:t>Click to Edit Master Title Style</a:t>
            </a:r>
          </a:p>
        </p:txBody>
      </p:sp>
      <p:sp>
        <p:nvSpPr>
          <p:cNvPr id="3" name="Subtitle 2"/>
          <p:cNvSpPr>
            <a:spLocks noGrp="1"/>
          </p:cNvSpPr>
          <p:nvPr>
            <p:ph type="subTitle" idx="1" hasCustomPrompt="1"/>
          </p:nvPr>
        </p:nvSpPr>
        <p:spPr>
          <a:xfrm>
            <a:off x="2514600" y="3518377"/>
            <a:ext cx="4572000" cy="381000"/>
          </a:xfrm>
        </p:spPr>
        <p:txBody>
          <a:bodyPr anchor="b" anchorCtr="0"/>
          <a:lstStyle>
            <a:lvl1pPr marL="0" indent="0" algn="r">
              <a:spcBef>
                <a:spcPts val="0"/>
              </a:spcBef>
              <a:buNone/>
              <a:defRPr b="1" spc="0" baseline="0">
                <a:solidFill>
                  <a:srgbClr val="3F5C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Name</a:t>
            </a:r>
          </a:p>
        </p:txBody>
      </p:sp>
      <p:cxnSp>
        <p:nvCxnSpPr>
          <p:cNvPr id="8" name="Straight Connector 7"/>
          <p:cNvCxnSpPr/>
          <p:nvPr/>
        </p:nvCxnSpPr>
        <p:spPr>
          <a:xfrm>
            <a:off x="2590800" y="2571750"/>
            <a:ext cx="5943600" cy="0"/>
          </a:xfrm>
          <a:prstGeom prst="line">
            <a:avLst/>
          </a:prstGeom>
          <a:ln w="19050">
            <a:solidFill>
              <a:srgbClr val="3F5C6C"/>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4" hasCustomPrompt="1"/>
          </p:nvPr>
        </p:nvSpPr>
        <p:spPr>
          <a:xfrm>
            <a:off x="2514600" y="3902574"/>
            <a:ext cx="4572000" cy="917598"/>
          </a:xfrm>
        </p:spPr>
        <p:txBody>
          <a:bodyPr tIns="9144">
            <a:noAutofit/>
          </a:bodyPr>
          <a:lstStyle>
            <a:lvl1pPr marL="0" indent="0" algn="r">
              <a:spcBef>
                <a:spcPts val="0"/>
              </a:spcBef>
              <a:buNone/>
              <a:defRPr sz="1000" baseline="0">
                <a:solidFill>
                  <a:srgbClr val="3F5C6C"/>
                </a:solidFill>
              </a:defRPr>
            </a:lvl1pPr>
            <a:lvl2pPr marL="200025" indent="0">
              <a:spcBef>
                <a:spcPts val="600"/>
              </a:spcBef>
              <a:buNone/>
              <a:defRPr sz="1200">
                <a:solidFill>
                  <a:srgbClr val="3F5C6C"/>
                </a:solidFill>
              </a:defRPr>
            </a:lvl2pPr>
            <a:lvl3pPr marL="457200" indent="0">
              <a:spcBef>
                <a:spcPts val="600"/>
              </a:spcBef>
              <a:buNone/>
              <a:defRPr sz="1200">
                <a:solidFill>
                  <a:srgbClr val="3F5C6C"/>
                </a:solidFill>
              </a:defRPr>
            </a:lvl3pPr>
            <a:lvl4pPr marL="627063" indent="0">
              <a:spcBef>
                <a:spcPts val="600"/>
              </a:spcBef>
              <a:buNone/>
              <a:defRPr sz="1200">
                <a:solidFill>
                  <a:srgbClr val="3F5C6C"/>
                </a:solidFill>
              </a:defRPr>
            </a:lvl4pPr>
            <a:lvl5pPr marL="801687" indent="0">
              <a:spcBef>
                <a:spcPts val="600"/>
              </a:spcBef>
              <a:buNone/>
              <a:defRPr sz="1200">
                <a:solidFill>
                  <a:srgbClr val="3F5C6C"/>
                </a:solidFill>
              </a:defRPr>
            </a:lvl5pPr>
          </a:lstStyle>
          <a:p>
            <a:pPr lvl="0"/>
            <a:r>
              <a:rPr lang="en-US" dirty="0"/>
              <a:t>Click to add contact info</a:t>
            </a:r>
          </a:p>
        </p:txBody>
      </p:sp>
      <p:sp>
        <p:nvSpPr>
          <p:cNvPr id="5" name="Picture Placeholder 4"/>
          <p:cNvSpPr>
            <a:spLocks noGrp="1"/>
          </p:cNvSpPr>
          <p:nvPr>
            <p:ph type="pic" sz="quarter" idx="15" hasCustomPrompt="1"/>
          </p:nvPr>
        </p:nvSpPr>
        <p:spPr>
          <a:xfrm>
            <a:off x="7214170" y="3448572"/>
            <a:ext cx="1358030" cy="1371600"/>
          </a:xfrm>
        </p:spPr>
        <p:txBody>
          <a:bodyPr>
            <a:normAutofit/>
          </a:bodyPr>
          <a:lstStyle>
            <a:lvl1pPr marL="0" indent="0">
              <a:buFontTx/>
              <a:buNone/>
              <a:defRPr sz="1200"/>
            </a:lvl1pPr>
          </a:lstStyle>
          <a:p>
            <a:r>
              <a:rPr lang="en-US" dirty="0"/>
              <a:t>Insert Picture</a:t>
            </a:r>
          </a:p>
        </p:txBody>
      </p:sp>
    </p:spTree>
    <p:extLst>
      <p:ext uri="{BB962C8B-B14F-4D97-AF65-F5344CB8AC3E}">
        <p14:creationId xmlns:p14="http://schemas.microsoft.com/office/powerpoint/2010/main" val="3440006126"/>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799" y="209550"/>
            <a:ext cx="7638789" cy="914400"/>
          </a:xfrm>
        </p:spPr>
        <p:txBody>
          <a:bodyPr lIns="91440"/>
          <a:lstStyle>
            <a:lvl1pPr>
              <a:defRPr spc="0"/>
            </a:lvl1pPr>
          </a:lstStyle>
          <a:p>
            <a:r>
              <a:rPr lang="en-US" dirty="0"/>
              <a:t>Click to edit Master title style</a:t>
            </a:r>
          </a:p>
        </p:txBody>
      </p:sp>
      <p:sp>
        <p:nvSpPr>
          <p:cNvPr id="7" name="Date Placeholder 3"/>
          <p:cNvSpPr>
            <a:spLocks noGrp="1"/>
          </p:cNvSpPr>
          <p:nvPr>
            <p:ph type="dt" sz="half" idx="2"/>
          </p:nvPr>
        </p:nvSpPr>
        <p:spPr>
          <a:xfrm>
            <a:off x="399789" y="4851759"/>
            <a:ext cx="1371600" cy="246888"/>
          </a:xfrm>
          <a:prstGeom prst="rect">
            <a:avLst/>
          </a:prstGeom>
        </p:spPr>
        <p:txBody>
          <a:bodyPr vert="horz" lIns="91440" tIns="45720" rIns="91440" bIns="45720" rtlCol="0" anchor="ctr"/>
          <a:lstStyle>
            <a:lvl1pPr algn="l">
              <a:defRPr sz="800" b="0">
                <a:solidFill>
                  <a:srgbClr val="3F5C6C"/>
                </a:solidFill>
              </a:defRPr>
            </a:lvl1pPr>
          </a:lstStyle>
          <a:p>
            <a:endParaRPr lang="en-US" dirty="0"/>
          </a:p>
        </p:txBody>
      </p:sp>
      <p:sp>
        <p:nvSpPr>
          <p:cNvPr id="8" name="Footer Placeholder 4"/>
          <p:cNvSpPr>
            <a:spLocks noGrp="1"/>
          </p:cNvSpPr>
          <p:nvPr>
            <p:ph type="ftr" sz="quarter" idx="3"/>
          </p:nvPr>
        </p:nvSpPr>
        <p:spPr>
          <a:xfrm>
            <a:off x="2057400" y="4851759"/>
            <a:ext cx="5181600" cy="246888"/>
          </a:xfrm>
          <a:prstGeom prst="rect">
            <a:avLst/>
          </a:prstGeom>
        </p:spPr>
        <p:txBody>
          <a:bodyPr vert="horz" lIns="91440" tIns="45720" rIns="91440" bIns="45720" rtlCol="0" anchor="ctr"/>
          <a:lstStyle>
            <a:lvl1pPr algn="l">
              <a:defRPr sz="800" b="0">
                <a:solidFill>
                  <a:srgbClr val="3F5C6C"/>
                </a:solidFill>
              </a:defRPr>
            </a:lvl1pPr>
          </a:lstStyle>
          <a:p>
            <a:endParaRPr lang="en-US" dirty="0"/>
          </a:p>
        </p:txBody>
      </p:sp>
      <p:sp>
        <p:nvSpPr>
          <p:cNvPr id="10" name="Slide Number Placeholder 5"/>
          <p:cNvSpPr>
            <a:spLocks noGrp="1"/>
          </p:cNvSpPr>
          <p:nvPr>
            <p:ph type="sldNum" sz="quarter" idx="4"/>
          </p:nvPr>
        </p:nvSpPr>
        <p:spPr>
          <a:xfrm>
            <a:off x="8153400" y="4851759"/>
            <a:ext cx="914400" cy="246888"/>
          </a:xfrm>
          <a:prstGeom prst="rect">
            <a:avLst/>
          </a:prstGeom>
        </p:spPr>
        <p:txBody>
          <a:bodyPr vert="horz" lIns="45720" tIns="45720" rIns="45720" bIns="45720" rtlCol="0" anchor="ctr"/>
          <a:lstStyle>
            <a:lvl1pPr algn="r">
              <a:defRPr sz="800" b="0">
                <a:solidFill>
                  <a:srgbClr val="3F5C6C"/>
                </a:solidFill>
              </a:defRPr>
            </a:lvl1pPr>
          </a:lstStyle>
          <a:p>
            <a:fld id="{02DC7885-78D7-42F8-8C44-7CB2DAD08A17}" type="slidenum">
              <a:rPr lang="en-US" smtClean="0"/>
              <a:pPr/>
              <a:t>‹#›</a:t>
            </a:fld>
            <a:endParaRPr lang="en-US" dirty="0"/>
          </a:p>
        </p:txBody>
      </p:sp>
      <p:sp>
        <p:nvSpPr>
          <p:cNvPr id="3" name="Content Placeholder 2"/>
          <p:cNvSpPr>
            <a:spLocks noGrp="1"/>
          </p:cNvSpPr>
          <p:nvPr>
            <p:ph idx="1"/>
          </p:nvPr>
        </p:nvSpPr>
        <p:spPr>
          <a:xfrm>
            <a:off x="399789" y="1200150"/>
            <a:ext cx="8305800" cy="3657600"/>
          </a:xfrm>
        </p:spPr>
        <p:txBody>
          <a:bodyPr/>
          <a:lstStyle>
            <a:lvl1pPr algn="l">
              <a:buClr>
                <a:srgbClr val="00664F"/>
              </a:buClr>
              <a:defRPr spc="0"/>
            </a:lvl1pPr>
            <a:lvl2pPr algn="l">
              <a:buClr>
                <a:srgbClr val="3F5C6C"/>
              </a:buClr>
              <a:defRPr spc="0"/>
            </a:lvl2pPr>
            <a:lvl3pPr algn="l">
              <a:buClrTx/>
              <a:defRPr spc="0"/>
            </a:lvl3pPr>
            <a:lvl4pPr algn="l">
              <a:defRPr spc="0"/>
            </a:lvl4pPr>
            <a:lvl5pPr algn="l">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4600" y="1028700"/>
            <a:ext cx="6019800" cy="1445419"/>
          </a:xfrm>
        </p:spPr>
        <p:txBody>
          <a:bodyPr lIns="45720" anchor="b">
            <a:noAutofit/>
          </a:bodyPr>
          <a:lstStyle>
            <a:lvl1pPr>
              <a:defRPr sz="3200" b="1" cap="none" spc="0" baseline="0"/>
            </a:lvl1pPr>
          </a:lstStyle>
          <a:p>
            <a:r>
              <a:rPr lang="en-US" dirty="0"/>
              <a:t>Click to Edit Master Title Style</a:t>
            </a:r>
          </a:p>
        </p:txBody>
      </p:sp>
      <p:sp>
        <p:nvSpPr>
          <p:cNvPr id="3" name="Subtitle 2"/>
          <p:cNvSpPr>
            <a:spLocks noGrp="1"/>
          </p:cNvSpPr>
          <p:nvPr>
            <p:ph type="subTitle" idx="1"/>
          </p:nvPr>
        </p:nvSpPr>
        <p:spPr>
          <a:xfrm>
            <a:off x="2514600" y="2724150"/>
            <a:ext cx="4572000" cy="1466850"/>
          </a:xfrm>
        </p:spPr>
        <p:txBody>
          <a:bodyPr/>
          <a:lstStyle>
            <a:lvl1pPr marL="0" indent="0" algn="l">
              <a:spcBef>
                <a:spcPts val="0"/>
              </a:spcBef>
              <a:buNone/>
              <a:defRPr spc="0" baseline="0">
                <a:solidFill>
                  <a:srgbClr val="3F5C6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p:nvCxnSpPr>
        <p:spPr>
          <a:xfrm>
            <a:off x="2590800" y="2571750"/>
            <a:ext cx="5943600" cy="0"/>
          </a:xfrm>
          <a:prstGeom prst="line">
            <a:avLst/>
          </a:prstGeom>
          <a:ln w="19050">
            <a:solidFill>
              <a:srgbClr val="3F5C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010938"/>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771650"/>
            <a:ext cx="7772400" cy="1650206"/>
          </a:xfrm>
        </p:spPr>
        <p:txBody>
          <a:bodyPr anchor="b">
            <a:normAutofit/>
          </a:bodyPr>
          <a:lstStyle>
            <a:lvl1pPr algn="l">
              <a:defRPr sz="2800" b="1" cap="none" spc="0" baseline="0"/>
            </a:lvl1pPr>
          </a:lstStyle>
          <a:p>
            <a:r>
              <a:rPr lang="en-US" dirty="0"/>
              <a:t>Click to Edit Master Title Style</a:t>
            </a:r>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1600">
                <a:solidFill>
                  <a:srgbClr val="3F5C6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7" name="Straight Connector 6"/>
          <p:cNvCxnSpPr/>
          <p:nvPr/>
        </p:nvCxnSpPr>
        <p:spPr>
          <a:xfrm>
            <a:off x="731520" y="3449574"/>
            <a:ext cx="7848600" cy="1191"/>
          </a:xfrm>
          <a:prstGeom prst="line">
            <a:avLst/>
          </a:prstGeom>
          <a:ln w="19050">
            <a:solidFill>
              <a:srgbClr val="738FA7"/>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dirty="0"/>
              <a:t>Click to edit Master title style</a:t>
            </a:r>
          </a:p>
        </p:txBody>
      </p:sp>
      <p:sp>
        <p:nvSpPr>
          <p:cNvPr id="3" name="Content Placeholder 2"/>
          <p:cNvSpPr>
            <a:spLocks noGrp="1"/>
          </p:cNvSpPr>
          <p:nvPr>
            <p:ph sz="half" idx="1"/>
          </p:nvPr>
        </p:nvSpPr>
        <p:spPr>
          <a:xfrm>
            <a:off x="457200" y="1255014"/>
            <a:ext cx="4038600" cy="3538728"/>
          </a:xfrm>
        </p:spPr>
        <p:txBody>
          <a:bodyPr>
            <a:normAutofit/>
          </a:bodyPr>
          <a:lstStyle>
            <a:lvl1pPr>
              <a:defRPr sz="1600" spc="0"/>
            </a:lvl1pPr>
            <a:lvl2pPr marL="400050" indent="-230188">
              <a:defRPr sz="1400" spc="0"/>
            </a:lvl2pPr>
            <a:lvl3pPr>
              <a:defRPr sz="1200" spc="0"/>
            </a:lvl3pPr>
            <a:lvl4pPr>
              <a:defRPr sz="1100" spc="0"/>
            </a:lvl4pPr>
            <a:lvl5pPr>
              <a:defRPr sz="11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55014"/>
            <a:ext cx="4038600" cy="3538728"/>
          </a:xfrm>
        </p:spPr>
        <p:txBody>
          <a:bodyPr>
            <a:normAutofit/>
          </a:bodyPr>
          <a:lstStyle>
            <a:lvl1pPr>
              <a:defRPr sz="1600" spc="0"/>
            </a:lvl1pPr>
            <a:lvl2pPr marL="400050" indent="-230188">
              <a:defRPr sz="1400" spc="0"/>
            </a:lvl2pPr>
            <a:lvl3pPr>
              <a:defRPr sz="1200" spc="0"/>
            </a:lvl3pPr>
            <a:lvl4pPr>
              <a:defRPr sz="1100" spc="0"/>
            </a:lvl4pPr>
            <a:lvl5pPr>
              <a:defRPr sz="1100" spc="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DC7885-78D7-42F8-8C44-7CB2DAD08A17}" type="slidenum">
              <a:rPr lang="en-US" smtClean="0"/>
              <a:t>‹#›</a:t>
            </a:fld>
            <a:endParaRPr lang="en-US" dirty="0"/>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000" b="0">
                <a:solidFill>
                  <a:srgbClr val="3F5C6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31920" cy="2963466"/>
          </a:xfrm>
        </p:spPr>
        <p:txBody>
          <a:bodyPr>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3F5C6C"/>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normAutofit/>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DC7885-78D7-42F8-8C44-7CB2DAD08A17}" type="slidenum">
              <a:rPr lang="en-US" smtClean="0"/>
              <a:t>‹#›</a:t>
            </a:fld>
            <a:endParaRPr lang="en-US" dirty="0"/>
          </a:p>
        </p:txBody>
      </p:sp>
      <p:cxnSp>
        <p:nvCxnSpPr>
          <p:cNvPr id="11" name="Straight Connector 10"/>
          <p:cNvCxnSpPr/>
          <p:nvPr/>
        </p:nvCxnSpPr>
        <p:spPr>
          <a:xfrm rot="5400000">
            <a:off x="2806462" y="3034268"/>
            <a:ext cx="3531870" cy="794"/>
          </a:xfrm>
          <a:prstGeom prst="line">
            <a:avLst/>
          </a:prstGeom>
          <a:ln w="19050">
            <a:solidFill>
              <a:srgbClr val="738FA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DC7885-78D7-42F8-8C44-7CB2DAD08A17}" type="slidenum">
              <a:rPr lang="en-US" smtClean="0"/>
              <a:t>‹#›</a:t>
            </a:fld>
            <a:endParaRPr lang="en-US" dirty="0"/>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DC7885-78D7-42F8-8C44-7CB2DAD08A17}" type="slidenum">
              <a:rPr lang="en-US" smtClean="0"/>
              <a:t>‹#›</a:t>
            </a:fld>
            <a:endParaRPr lang="en-US" dirty="0"/>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628650"/>
            <a:ext cx="7772400" cy="857250"/>
          </a:xfrm>
        </p:spPr>
        <p:txBody>
          <a:bodyPr/>
          <a:lstStyle/>
          <a:p>
            <a:r>
              <a:rPr lang="en-US"/>
              <a:t>Click to edit Master title style</a:t>
            </a:r>
          </a:p>
        </p:txBody>
      </p:sp>
      <p:sp>
        <p:nvSpPr>
          <p:cNvPr id="3" name="Table Placeholder 2"/>
          <p:cNvSpPr>
            <a:spLocks noGrp="1"/>
          </p:cNvSpPr>
          <p:nvPr>
            <p:ph type="tbl" idx="1"/>
          </p:nvPr>
        </p:nvSpPr>
        <p:spPr>
          <a:xfrm>
            <a:off x="228600" y="1657350"/>
            <a:ext cx="8686800" cy="3086100"/>
          </a:xfrm>
        </p:spPr>
        <p:txBody>
          <a:bodyPr rtlCol="0">
            <a:normAutofit/>
          </a:bodyPr>
          <a:lstStyle/>
          <a:p>
            <a:pPr lvl="0"/>
            <a:endParaRPr lang="en-US" noProof="0"/>
          </a:p>
        </p:txBody>
      </p:sp>
      <p:sp>
        <p:nvSpPr>
          <p:cNvPr id="4" name="Rectangle 5"/>
          <p:cNvSpPr>
            <a:spLocks noGrp="1" noChangeArrowheads="1"/>
          </p:cNvSpPr>
          <p:nvPr>
            <p:ph type="sldNum" sz="quarter" idx="10"/>
          </p:nvPr>
        </p:nvSpPr>
        <p:spPr/>
        <p:txBody>
          <a:bodyPr/>
          <a:lstStyle>
            <a:lvl1pPr>
              <a:defRPr/>
            </a:lvl1pPr>
          </a:lstStyle>
          <a:p>
            <a:pPr>
              <a:defRPr/>
            </a:pPr>
            <a:fld id="{5D83BA44-8F42-49C6-AE32-D04A28998911}" type="slidenum">
              <a:rPr lang="en-US" altLang="en-US"/>
              <a:pPr>
                <a:defRPr/>
              </a:pPr>
              <a:t>‹#›</a:t>
            </a:fld>
            <a:endParaRPr lang="en-US" altLang="en-US">
              <a:solidFill>
                <a:srgbClr val="0066CC"/>
              </a:solidFill>
            </a:endParaRPr>
          </a:p>
        </p:txBody>
      </p:sp>
    </p:spTree>
    <p:extLst>
      <p:ext uri="{BB962C8B-B14F-4D97-AF65-F5344CB8AC3E}">
        <p14:creationId xmlns:p14="http://schemas.microsoft.com/office/powerpoint/2010/main" val="15687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799" y="209550"/>
            <a:ext cx="7638789" cy="914400"/>
          </a:xfrm>
          <a:prstGeom prst="rect">
            <a:avLst/>
          </a:prstGeom>
        </p:spPr>
        <p:txBody>
          <a:bodyPr vert="horz" lIns="91440" tIns="45720" rIns="91440" bIns="45720" rtlCol="0" anchor="t" anchorCtr="0">
            <a:normAutofit/>
          </a:bodyPr>
          <a:lstStyle/>
          <a:p>
            <a:r>
              <a:rPr lang="en-US" dirty="0"/>
              <a:t>Click to edit Master title style</a:t>
            </a:r>
          </a:p>
        </p:txBody>
      </p:sp>
      <p:sp>
        <p:nvSpPr>
          <p:cNvPr id="4" name="Date Placeholder 3"/>
          <p:cNvSpPr>
            <a:spLocks noGrp="1"/>
          </p:cNvSpPr>
          <p:nvPr>
            <p:ph type="dt" sz="half" idx="2"/>
          </p:nvPr>
        </p:nvSpPr>
        <p:spPr>
          <a:xfrm>
            <a:off x="399789" y="4851759"/>
            <a:ext cx="1371600" cy="246888"/>
          </a:xfrm>
          <a:prstGeom prst="rect">
            <a:avLst/>
          </a:prstGeom>
        </p:spPr>
        <p:txBody>
          <a:bodyPr vert="horz" lIns="91440" tIns="45720" rIns="91440" bIns="45720" rtlCol="0" anchor="ctr"/>
          <a:lstStyle>
            <a:lvl1pPr algn="l">
              <a:defRPr sz="800" b="0">
                <a:solidFill>
                  <a:srgbClr val="3F5C6C"/>
                </a:solidFill>
              </a:defRPr>
            </a:lvl1pPr>
          </a:lstStyle>
          <a:p>
            <a:endParaRPr lang="en-US" dirty="0"/>
          </a:p>
        </p:txBody>
      </p:sp>
      <p:sp>
        <p:nvSpPr>
          <p:cNvPr id="5" name="Footer Placeholder 4"/>
          <p:cNvSpPr>
            <a:spLocks noGrp="1"/>
          </p:cNvSpPr>
          <p:nvPr>
            <p:ph type="ftr" sz="quarter" idx="3"/>
          </p:nvPr>
        </p:nvSpPr>
        <p:spPr>
          <a:xfrm>
            <a:off x="2057400" y="4851759"/>
            <a:ext cx="5181600" cy="246888"/>
          </a:xfrm>
          <a:prstGeom prst="rect">
            <a:avLst/>
          </a:prstGeom>
        </p:spPr>
        <p:txBody>
          <a:bodyPr vert="horz" lIns="91440" tIns="45720" rIns="91440" bIns="45720" rtlCol="0" anchor="ctr"/>
          <a:lstStyle>
            <a:lvl1pPr algn="l">
              <a:defRPr sz="800" b="0">
                <a:solidFill>
                  <a:srgbClr val="3F5C6C"/>
                </a:solidFill>
              </a:defRPr>
            </a:lvl1pPr>
          </a:lstStyle>
          <a:p>
            <a:endParaRPr lang="en-US" dirty="0"/>
          </a:p>
        </p:txBody>
      </p:sp>
      <p:sp>
        <p:nvSpPr>
          <p:cNvPr id="6" name="Slide Number Placeholder 5"/>
          <p:cNvSpPr>
            <a:spLocks noGrp="1"/>
          </p:cNvSpPr>
          <p:nvPr>
            <p:ph type="sldNum" sz="quarter" idx="4"/>
          </p:nvPr>
        </p:nvSpPr>
        <p:spPr>
          <a:xfrm>
            <a:off x="8153400" y="4851759"/>
            <a:ext cx="914400" cy="246888"/>
          </a:xfrm>
          <a:prstGeom prst="rect">
            <a:avLst/>
          </a:prstGeom>
        </p:spPr>
        <p:txBody>
          <a:bodyPr vert="horz" lIns="45720" tIns="45720" rIns="45720" bIns="45720" rtlCol="0" anchor="ctr"/>
          <a:lstStyle>
            <a:lvl1pPr algn="r">
              <a:defRPr sz="800" b="0">
                <a:solidFill>
                  <a:srgbClr val="3F5C6C"/>
                </a:solidFill>
              </a:defRPr>
            </a:lvl1pPr>
          </a:lstStyle>
          <a:p>
            <a:fld id="{02DC7885-78D7-42F8-8C44-7CB2DAD08A17}" type="slidenum">
              <a:rPr lang="en-US" smtClean="0"/>
              <a:pPr/>
              <a:t>‹#›</a:t>
            </a:fld>
            <a:endParaRPr lang="en-US" dirty="0"/>
          </a:p>
        </p:txBody>
      </p:sp>
      <p:sp>
        <p:nvSpPr>
          <p:cNvPr id="3" name="Text Placeholder 2"/>
          <p:cNvSpPr>
            <a:spLocks noGrp="1"/>
          </p:cNvSpPr>
          <p:nvPr>
            <p:ph type="body" idx="1"/>
          </p:nvPr>
        </p:nvSpPr>
        <p:spPr>
          <a:xfrm>
            <a:off x="399789" y="1200150"/>
            <a:ext cx="83058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9" r:id="rId1"/>
    <p:sldLayoutId id="2147483662" r:id="rId2"/>
    <p:sldLayoutId id="2147483668" r:id="rId3"/>
    <p:sldLayoutId id="2147483663" r:id="rId4"/>
    <p:sldLayoutId id="2147483664" r:id="rId5"/>
    <p:sldLayoutId id="2147483665" r:id="rId6"/>
    <p:sldLayoutId id="2147483666" r:id="rId7"/>
    <p:sldLayoutId id="2147483667" r:id="rId8"/>
    <p:sldLayoutId id="2147483670" r:id="rId9"/>
  </p:sldLayoutIdLst>
  <p:transition spd="slow">
    <p:strips dir="rd"/>
  </p:transition>
  <p:hf sldNum="0" hdr="0" ftr="0" dt="0"/>
  <p:txStyles>
    <p:titleStyle>
      <a:lvl1pPr algn="l" defTabSz="914400" rtl="0" eaLnBrk="1" latinLnBrk="0" hangingPunct="1">
        <a:spcBef>
          <a:spcPct val="0"/>
        </a:spcBef>
        <a:buNone/>
        <a:defRPr sz="3600" b="1" kern="1200" spc="0" baseline="0">
          <a:solidFill>
            <a:srgbClr val="3F5C6C"/>
          </a:solidFill>
          <a:latin typeface="+mj-lt"/>
          <a:ea typeface="+mj-ea"/>
          <a:cs typeface="+mj-cs"/>
        </a:defRPr>
      </a:lvl1pPr>
    </p:titleStyle>
    <p:bodyStyle>
      <a:lvl1pPr marL="182880" indent="-182880" algn="l" defTabSz="914400" rtl="0" eaLnBrk="1" latinLnBrk="0" hangingPunct="1">
        <a:spcBef>
          <a:spcPts val="1200"/>
        </a:spcBef>
        <a:buClr>
          <a:srgbClr val="3E5C6C"/>
        </a:buClr>
        <a:buSzPct val="100000"/>
        <a:buFont typeface="Wingdings" panose="05000000000000000000" pitchFamily="2" charset="2"/>
        <a:buChar char="§"/>
        <a:tabLst>
          <a:tab pos="169863" algn="l"/>
        </a:tabLst>
        <a:defRPr sz="2400" kern="1200">
          <a:solidFill>
            <a:schemeClr val="tx1"/>
          </a:solidFill>
          <a:latin typeface="+mn-lt"/>
          <a:ea typeface="+mn-ea"/>
          <a:cs typeface="+mn-cs"/>
        </a:defRPr>
      </a:lvl1pPr>
      <a:lvl2pPr marL="457200" indent="-257175" algn="l" defTabSz="914400" rtl="0" eaLnBrk="1" latinLnBrk="0" hangingPunct="1">
        <a:spcBef>
          <a:spcPts val="500"/>
        </a:spcBef>
        <a:buClr>
          <a:srgbClr val="00664F"/>
        </a:buClr>
        <a:buSzPct val="100000"/>
        <a:buFont typeface="Arial" panose="020B0604020202020204" pitchFamily="34" charset="0"/>
        <a:buChar char="●"/>
        <a:tabLst/>
        <a:defRPr sz="2000" kern="1200">
          <a:solidFill>
            <a:srgbClr val="3F5C6C"/>
          </a:solidFill>
          <a:latin typeface="+mn-lt"/>
          <a:ea typeface="+mn-ea"/>
          <a:cs typeface="+mn-cs"/>
        </a:defRPr>
      </a:lvl2pPr>
      <a:lvl3pPr marL="744538" indent="-287338" algn="l" defTabSz="914400" rtl="0" eaLnBrk="1" latinLnBrk="0" hangingPunct="1">
        <a:spcBef>
          <a:spcPts val="500"/>
        </a:spcBef>
        <a:buClr>
          <a:srgbClr val="3E5C6C"/>
        </a:buClr>
        <a:buSzPct val="95000"/>
        <a:buFont typeface="Arial" pitchFamily="34" charset="0"/>
        <a:buChar char="─"/>
        <a:defRPr sz="2000" kern="1200">
          <a:solidFill>
            <a:srgbClr val="00614B"/>
          </a:solidFill>
          <a:latin typeface="+mn-lt"/>
          <a:ea typeface="+mn-ea"/>
          <a:cs typeface="+mn-cs"/>
        </a:defRPr>
      </a:lvl3pPr>
      <a:lvl4pPr marL="857250" indent="-230188" algn="l" defTabSz="914400" rtl="0" eaLnBrk="1" latinLnBrk="0" hangingPunct="1">
        <a:spcBef>
          <a:spcPts val="500"/>
        </a:spcBef>
        <a:buClr>
          <a:srgbClr val="3E5C6C"/>
        </a:buClr>
        <a:buSzPct val="93000"/>
        <a:buFont typeface="Courier New" panose="02070309020205020404" pitchFamily="49" charset="0"/>
        <a:buChar char="o"/>
        <a:tabLst/>
        <a:defRPr sz="2000" kern="1200">
          <a:solidFill>
            <a:schemeClr val="tx1"/>
          </a:solidFill>
          <a:latin typeface="+mn-lt"/>
          <a:ea typeface="+mn-ea"/>
          <a:cs typeface="+mn-cs"/>
        </a:defRPr>
      </a:lvl4pPr>
      <a:lvl5pPr marL="1027113" indent="-225425" algn="l" defTabSz="914400" rtl="0" eaLnBrk="1" latinLnBrk="0" hangingPunct="1">
        <a:spcBef>
          <a:spcPts val="500"/>
        </a:spcBef>
        <a:buClr>
          <a:srgbClr val="3E5C6C"/>
        </a:buClr>
        <a:buSzPct val="100000"/>
        <a:buFont typeface="Arial" pitchFamily="34" charset="0"/>
        <a:buChar char="−"/>
        <a:defRPr sz="20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ahUKEwjJ14ns-pPNAhXBFj4KHRyrBnIQjRwIBw&amp;url=http://www.grossmanmarketing.com/studiog/identity/1.asp&amp;psig=AFQjCNHScYreu_gEZiqGmVgDaBwPLp-n9A&amp;ust=1465321614615674"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ahUKEwjQqInW8oTNAhXDJKYKHUk0An0QjRwIBw&amp;url=http://www.patheos.com/blogs/nakedpastor/2011/01/cartoon-the-vision-burden/&amp;psig=AFQjCNHsFXf0xc-rCIhGzeK_chV9_sbXkQ&amp;ust=146480405354374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038350"/>
            <a:ext cx="7315200" cy="1752600"/>
          </a:xfrm>
        </p:spPr>
        <p:txBody>
          <a:bodyPr>
            <a:noAutofit/>
          </a:bodyPr>
          <a:lstStyle/>
          <a:p>
            <a:pPr eaLnBrk="1" fontAlgn="auto" hangingPunct="1">
              <a:spcAft>
                <a:spcPts val="0"/>
              </a:spcAft>
              <a:defRPr/>
            </a:pPr>
            <a:r>
              <a:rPr lang="en-US" sz="2000" dirty="0">
                <a:ea typeface="+mj-ea"/>
                <a:cs typeface="+mj-cs"/>
              </a:rPr>
              <a:t> </a:t>
            </a:r>
            <a:br>
              <a:rPr lang="en-US" sz="2000" dirty="0">
                <a:ea typeface="+mj-ea"/>
                <a:cs typeface="+mj-cs"/>
              </a:rPr>
            </a:br>
            <a:r>
              <a:rPr lang="en-US" sz="2000" dirty="0">
                <a:ea typeface="+mj-ea"/>
                <a:cs typeface="+mj-cs"/>
              </a:rPr>
              <a:t>Strategic Objectives Planning Session</a:t>
            </a:r>
            <a:br>
              <a:rPr lang="en-US" sz="2000" dirty="0">
                <a:ea typeface="+mj-ea"/>
                <a:cs typeface="+mj-cs"/>
              </a:rPr>
            </a:br>
            <a:br>
              <a:rPr lang="en-US" sz="2000" dirty="0">
                <a:ea typeface="+mj-ea"/>
                <a:cs typeface="+mj-cs"/>
              </a:rPr>
            </a:br>
            <a:br>
              <a:rPr lang="en-US" sz="2000" dirty="0">
                <a:ea typeface="+mj-ea"/>
                <a:cs typeface="+mj-cs"/>
              </a:rPr>
            </a:br>
            <a:br>
              <a:rPr lang="en-US" sz="2000" dirty="0">
                <a:ea typeface="+mj-ea"/>
                <a:cs typeface="+mj-cs"/>
              </a:rPr>
            </a:br>
            <a:endParaRPr lang="en-US" sz="2000" dirty="0">
              <a:ea typeface="+mj-ea"/>
              <a:cs typeface="+mj-cs"/>
            </a:endParaRPr>
          </a:p>
        </p:txBody>
      </p:sp>
    </p:spTree>
    <p:extLst>
      <p:ext uri="{BB962C8B-B14F-4D97-AF65-F5344CB8AC3E}">
        <p14:creationId xmlns:p14="http://schemas.microsoft.com/office/powerpoint/2010/main" val="2065713071"/>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66700"/>
            <a:ext cx="8229600" cy="857250"/>
          </a:xfrm>
        </p:spPr>
        <p:txBody>
          <a:bodyPr>
            <a:normAutofit/>
          </a:bodyPr>
          <a:lstStyle/>
          <a:p>
            <a:pPr eaLnBrk="1" fontAlgn="auto" hangingPunct="1">
              <a:spcAft>
                <a:spcPts val="0"/>
              </a:spcAft>
              <a:defRPr/>
            </a:pPr>
            <a:r>
              <a:rPr lang="en-US" dirty="0">
                <a:ea typeface="+mj-ea"/>
                <a:cs typeface="+mj-cs"/>
              </a:rPr>
              <a:t>Competition</a:t>
            </a:r>
          </a:p>
        </p:txBody>
      </p:sp>
      <p:sp>
        <p:nvSpPr>
          <p:cNvPr id="4" name="TextBox 3"/>
          <p:cNvSpPr txBox="1"/>
          <p:nvPr/>
        </p:nvSpPr>
        <p:spPr>
          <a:xfrm>
            <a:off x="914400" y="807983"/>
            <a:ext cx="7010400" cy="4093428"/>
          </a:xfrm>
          <a:prstGeom prst="rect">
            <a:avLst/>
          </a:prstGeom>
          <a:noFill/>
        </p:spPr>
        <p:txBody>
          <a:bodyPr wrap="square" rtlCol="0">
            <a:spAutoFit/>
          </a:bodyPr>
          <a:lstStyle/>
          <a:p>
            <a:r>
              <a:rPr lang="en-US" sz="2000" u="sng" dirty="0"/>
              <a:t>Communications</a:t>
            </a:r>
            <a:endParaRPr lang="en-US" sz="2000" dirty="0"/>
          </a:p>
          <a:p>
            <a:pPr marL="342900" indent="-342900">
              <a:buFont typeface="Arial" panose="020B0604020202020204" pitchFamily="34" charset="0"/>
              <a:buChar char="•"/>
            </a:pPr>
            <a:r>
              <a:rPr lang="en-US" sz="2000" dirty="0"/>
              <a:t>Podesta Group (PG)</a:t>
            </a:r>
          </a:p>
          <a:p>
            <a:pPr marL="342900" indent="-342900">
              <a:buFont typeface="Arial" panose="020B0604020202020204" pitchFamily="34" charset="0"/>
              <a:buChar char="•"/>
            </a:pPr>
            <a:r>
              <a:rPr lang="en-US" sz="2000" dirty="0" err="1"/>
              <a:t>Qorvis</a:t>
            </a:r>
            <a:endParaRPr lang="en-US" sz="2000" dirty="0"/>
          </a:p>
          <a:p>
            <a:pPr marL="342900" indent="-342900">
              <a:buFont typeface="Arial" panose="020B0604020202020204" pitchFamily="34" charset="0"/>
              <a:buChar char="•"/>
            </a:pPr>
            <a:r>
              <a:rPr lang="en-US" sz="2000" dirty="0"/>
              <a:t>Glover Park Associates (GPA)</a:t>
            </a:r>
          </a:p>
          <a:p>
            <a:pPr marL="342900" indent="-342900">
              <a:buFont typeface="Arial" panose="020B0604020202020204" pitchFamily="34" charset="0"/>
              <a:buChar char="•"/>
            </a:pPr>
            <a:r>
              <a:rPr lang="en-US" sz="2000" dirty="0"/>
              <a:t>Levick</a:t>
            </a:r>
          </a:p>
          <a:p>
            <a:pPr marL="342900" indent="-342900">
              <a:buFont typeface="Arial" panose="020B0604020202020204" pitchFamily="34" charset="0"/>
              <a:buChar char="•"/>
            </a:pPr>
            <a:r>
              <a:rPr lang="en-US" sz="2000" dirty="0"/>
              <a:t>Mercury Public Affairs</a:t>
            </a:r>
          </a:p>
          <a:p>
            <a:r>
              <a:rPr lang="en-US" sz="2000" dirty="0"/>
              <a:t> </a:t>
            </a:r>
          </a:p>
          <a:p>
            <a:r>
              <a:rPr lang="en-US" sz="2000" u="sng" dirty="0"/>
              <a:t>Lobbying</a:t>
            </a:r>
            <a:endParaRPr lang="en-US" sz="2000" dirty="0"/>
          </a:p>
          <a:p>
            <a:pPr marL="342900" indent="-342900">
              <a:buFont typeface="Arial" panose="020B0604020202020204" pitchFamily="34" charset="0"/>
              <a:buChar char="•"/>
            </a:pPr>
            <a:r>
              <a:rPr lang="en-US" sz="2000" dirty="0"/>
              <a:t>Alpine Group</a:t>
            </a:r>
          </a:p>
          <a:p>
            <a:pPr marL="342900" indent="-342900">
              <a:buFont typeface="Arial" panose="020B0604020202020204" pitchFamily="34" charset="0"/>
              <a:buChar char="•"/>
            </a:pPr>
            <a:r>
              <a:rPr lang="en-US" sz="2000" dirty="0"/>
              <a:t>Cornerstone Government Affairs</a:t>
            </a:r>
          </a:p>
          <a:p>
            <a:pPr marL="342900" indent="-342900">
              <a:buFont typeface="Arial" panose="020B0604020202020204" pitchFamily="34" charset="0"/>
              <a:buChar char="•"/>
            </a:pPr>
            <a:r>
              <a:rPr lang="en-US" sz="2000" dirty="0"/>
              <a:t>Forbes Tate</a:t>
            </a:r>
          </a:p>
          <a:p>
            <a:pPr marL="342900" indent="-342900">
              <a:buFont typeface="Arial" panose="020B0604020202020204" pitchFamily="34" charset="0"/>
              <a:buChar char="•"/>
            </a:pPr>
            <a:r>
              <a:rPr lang="en-US" sz="2000" dirty="0"/>
              <a:t>Mehlman </a:t>
            </a:r>
            <a:r>
              <a:rPr lang="en-US" sz="2000" dirty="0" err="1"/>
              <a:t>Castagnetti</a:t>
            </a:r>
            <a:endParaRPr lang="en-US" sz="2000" dirty="0"/>
          </a:p>
          <a:p>
            <a:pPr marL="342900" indent="-342900">
              <a:buFont typeface="Arial" panose="020B0604020202020204" pitchFamily="34" charset="0"/>
              <a:buChar char="•"/>
            </a:pPr>
            <a:r>
              <a:rPr lang="en-US" sz="2000" dirty="0"/>
              <a:t>Peck Madigan</a:t>
            </a:r>
          </a:p>
        </p:txBody>
      </p:sp>
    </p:spTree>
    <p:extLst>
      <p:ext uri="{BB962C8B-B14F-4D97-AF65-F5344CB8AC3E}">
        <p14:creationId xmlns:p14="http://schemas.microsoft.com/office/powerpoint/2010/main" val="2501388753"/>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rossmanmarketing.com/studiog/identity/images/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1950"/>
            <a:ext cx="845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45046"/>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Team Structure - TOTAL est. 75</a:t>
            </a:r>
            <a:br>
              <a:rPr lang="en-US" dirty="0"/>
            </a:br>
            <a:endParaRPr lang="en-US" dirty="0"/>
          </a:p>
        </p:txBody>
      </p:sp>
      <p:sp>
        <p:nvSpPr>
          <p:cNvPr id="3" name="Content Placeholder 2"/>
          <p:cNvSpPr>
            <a:spLocks noGrp="1"/>
          </p:cNvSpPr>
          <p:nvPr>
            <p:ph idx="1"/>
          </p:nvPr>
        </p:nvSpPr>
        <p:spPr>
          <a:xfrm>
            <a:off x="810491" y="1138547"/>
            <a:ext cx="8305800" cy="3657600"/>
          </a:xfrm>
        </p:spPr>
        <p:txBody>
          <a:bodyPr>
            <a:normAutofit fontScale="92500" lnSpcReduction="10000"/>
          </a:bodyPr>
          <a:lstStyle/>
          <a:p>
            <a:r>
              <a:rPr lang="en-US" dirty="0"/>
              <a:t>2 Chairman/CEO</a:t>
            </a:r>
          </a:p>
          <a:p>
            <a:r>
              <a:rPr lang="en-US" dirty="0"/>
              <a:t>33 Principals (incl. 2 Managing Principals)</a:t>
            </a:r>
          </a:p>
          <a:p>
            <a:r>
              <a:rPr lang="en-US" dirty="0"/>
              <a:t>12 - Vice Presidents (incl. 4 with additional Director titles - Digital; Marketing and Corporate Brand; Creative; Regulatory)</a:t>
            </a:r>
          </a:p>
          <a:p>
            <a:r>
              <a:rPr lang="en-US" dirty="0"/>
              <a:t>5 Director w/o Vice President Title</a:t>
            </a:r>
          </a:p>
          <a:p>
            <a:r>
              <a:rPr lang="en-US" dirty="0"/>
              <a:t>5 Managers</a:t>
            </a:r>
          </a:p>
          <a:p>
            <a:r>
              <a:rPr lang="en-US" dirty="0"/>
              <a:t>5 – Associates (Jr. Staff – incl. Graphic Designer; Writing)</a:t>
            </a:r>
          </a:p>
          <a:p>
            <a:r>
              <a:rPr lang="en-US" dirty="0"/>
              <a:t>5 Admin</a:t>
            </a:r>
          </a:p>
          <a:p>
            <a:endParaRPr lang="en-US" dirty="0"/>
          </a:p>
        </p:txBody>
      </p:sp>
    </p:spTree>
    <p:extLst>
      <p:ext uri="{BB962C8B-B14F-4D97-AF65-F5344CB8AC3E}">
        <p14:creationId xmlns:p14="http://schemas.microsoft.com/office/powerpoint/2010/main" val="4089323354"/>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Team Structure By Practice</a:t>
            </a:r>
          </a:p>
        </p:txBody>
      </p:sp>
      <p:sp>
        <p:nvSpPr>
          <p:cNvPr id="3" name="Content Placeholder 2"/>
          <p:cNvSpPr>
            <a:spLocks noGrp="1"/>
          </p:cNvSpPr>
          <p:nvPr>
            <p:ph idx="1"/>
          </p:nvPr>
        </p:nvSpPr>
        <p:spPr>
          <a:xfrm>
            <a:off x="810491" y="1138547"/>
            <a:ext cx="8305800" cy="3657600"/>
          </a:xfrm>
        </p:spPr>
        <p:txBody>
          <a:bodyPr>
            <a:normAutofit/>
          </a:bodyPr>
          <a:lstStyle/>
          <a:p>
            <a:r>
              <a:rPr lang="en-US" dirty="0"/>
              <a:t>Government Affairs: 41</a:t>
            </a:r>
          </a:p>
          <a:p>
            <a:r>
              <a:rPr lang="en-US" dirty="0"/>
              <a:t>Public Relations: 17</a:t>
            </a:r>
          </a:p>
          <a:p>
            <a:r>
              <a:rPr lang="en-US" dirty="0"/>
              <a:t>Digital: 8 (several cross with PR)</a:t>
            </a:r>
          </a:p>
          <a:p>
            <a:r>
              <a:rPr lang="en-US" dirty="0"/>
              <a:t>Global: 18 (cross with other practices)</a:t>
            </a:r>
          </a:p>
          <a:p>
            <a:endParaRPr lang="en-US" dirty="0"/>
          </a:p>
        </p:txBody>
      </p:sp>
    </p:spTree>
    <p:extLst>
      <p:ext uri="{BB962C8B-B14F-4D97-AF65-F5344CB8AC3E}">
        <p14:creationId xmlns:p14="http://schemas.microsoft.com/office/powerpoint/2010/main" val="2852179534"/>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Financials - LDAs</a:t>
            </a:r>
          </a:p>
        </p:txBody>
      </p:sp>
      <p:sp>
        <p:nvSpPr>
          <p:cNvPr id="3" name="Content Placeholder 2"/>
          <p:cNvSpPr>
            <a:spLocks noGrp="1"/>
          </p:cNvSpPr>
          <p:nvPr>
            <p:ph idx="1"/>
          </p:nvPr>
        </p:nvSpPr>
        <p:spPr/>
        <p:txBody>
          <a:bodyPr/>
          <a:lstStyle/>
          <a:p>
            <a:r>
              <a:rPr lang="en-US" dirty="0"/>
              <a:t>YTD 2016 - $5,940,000</a:t>
            </a:r>
          </a:p>
          <a:p>
            <a:r>
              <a:rPr lang="en-US" dirty="0"/>
              <a:t>2015 – $23,180,000</a:t>
            </a:r>
          </a:p>
          <a:p>
            <a:r>
              <a:rPr lang="en-US" dirty="0"/>
              <a:t>2014 - $25,100,000</a:t>
            </a:r>
          </a:p>
          <a:p>
            <a:r>
              <a:rPr lang="en-US" dirty="0"/>
              <a:t> Podesta went from earning earned $3.2 million in public relations revenues in 2010 to $9 million in 2015, according to firm-provided figures. Hill article 2/9/16</a:t>
            </a:r>
          </a:p>
          <a:p>
            <a:endParaRPr lang="en-US" dirty="0"/>
          </a:p>
        </p:txBody>
      </p:sp>
    </p:spTree>
    <p:extLst>
      <p:ext uri="{BB962C8B-B14F-4D97-AF65-F5344CB8AC3E}">
        <p14:creationId xmlns:p14="http://schemas.microsoft.com/office/powerpoint/2010/main" val="2975722566"/>
      </p:ext>
    </p:extLst>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Established in 1987</a:t>
            </a:r>
          </a:p>
          <a:p>
            <a:r>
              <a:rPr lang="en-US" dirty="0"/>
              <a:t>Always original, never ordinary, we imagine and execute inventive, integrated, data-based campaigns that don’t just ignite conversations, but inspire action and change outcomes</a:t>
            </a:r>
          </a:p>
        </p:txBody>
      </p:sp>
    </p:spTree>
    <p:extLst>
      <p:ext uri="{BB962C8B-B14F-4D97-AF65-F5344CB8AC3E}">
        <p14:creationId xmlns:p14="http://schemas.microsoft.com/office/powerpoint/2010/main" val="3290823803"/>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Promote the “top-ranked” bipartisan team of tested global advocacy and strategic communications specialists.</a:t>
            </a:r>
          </a:p>
          <a:p>
            <a:r>
              <a:rPr lang="en-US" i="1" dirty="0"/>
              <a:t>Bloomberg Businessweek</a:t>
            </a:r>
            <a:r>
              <a:rPr lang="en-US" dirty="0"/>
              <a:t> calls us a “Beltway </a:t>
            </a:r>
            <a:r>
              <a:rPr lang="en-US" dirty="0" err="1"/>
              <a:t>blackbelt</a:t>
            </a:r>
            <a:r>
              <a:rPr lang="en-US" dirty="0"/>
              <a:t>” </a:t>
            </a:r>
          </a:p>
        </p:txBody>
      </p:sp>
    </p:spTree>
    <p:extLst>
      <p:ext uri="{BB962C8B-B14F-4D97-AF65-F5344CB8AC3E}">
        <p14:creationId xmlns:p14="http://schemas.microsoft.com/office/powerpoint/2010/main" val="1169378298"/>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They Do – PG PR</a:t>
            </a:r>
          </a:p>
        </p:txBody>
      </p:sp>
      <p:sp>
        <p:nvSpPr>
          <p:cNvPr id="3" name="Content Placeholder 2"/>
          <p:cNvSpPr>
            <a:spLocks noGrp="1"/>
          </p:cNvSpPr>
          <p:nvPr>
            <p:ph idx="1"/>
          </p:nvPr>
        </p:nvSpPr>
        <p:spPr/>
        <p:txBody>
          <a:bodyPr/>
          <a:lstStyle/>
          <a:p>
            <a:r>
              <a:rPr lang="en-US" b="1" dirty="0"/>
              <a:t>We believe in the power of integration.</a:t>
            </a:r>
          </a:p>
          <a:p>
            <a:pPr marL="0" indent="0">
              <a:buNone/>
            </a:pPr>
            <a:r>
              <a:rPr lang="en-US" dirty="0"/>
              <a:t>Whether seeking increased market share or policy changes, our professionals understand how persuasive messages informed by data, and propelled by smart media placements, a high-profile speech, targeted digital outreach, dynamic content, effective advertising, or a strategic event can advance a communications agenda.</a:t>
            </a:r>
          </a:p>
          <a:p>
            <a:r>
              <a:rPr lang="en-US" b="1" dirty="0"/>
              <a:t>We are storytellers.</a:t>
            </a:r>
          </a:p>
          <a:p>
            <a:endParaRPr lang="en-US" dirty="0"/>
          </a:p>
        </p:txBody>
      </p:sp>
    </p:spTree>
    <p:extLst>
      <p:ext uri="{BB962C8B-B14F-4D97-AF65-F5344CB8AC3E}">
        <p14:creationId xmlns:p14="http://schemas.microsoft.com/office/powerpoint/2010/main" val="904682987"/>
      </p:ext>
    </p:extLst>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39 “Wins” – Client Case Studies </a:t>
            </a:r>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88" b="22548"/>
          <a:stretch/>
        </p:blipFill>
        <p:spPr bwMode="auto">
          <a:xfrm>
            <a:off x="304800" y="1163287"/>
            <a:ext cx="8662269" cy="400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9073745"/>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58" t="25380" r="22331" b="38232"/>
          <a:stretch/>
        </p:blipFill>
        <p:spPr bwMode="auto">
          <a:xfrm>
            <a:off x="172125" y="1504950"/>
            <a:ext cx="8948124" cy="273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672724"/>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685800" y="961697"/>
            <a:ext cx="8305800" cy="3657600"/>
          </a:xfrm>
        </p:spPr>
        <p:txBody>
          <a:bodyPr>
            <a:normAutofit/>
          </a:bodyPr>
          <a:lstStyle/>
          <a:p>
            <a:pPr eaLnBrk="1" hangingPunct="1"/>
            <a:r>
              <a:rPr lang="en-US" altLang="en-US" sz="1600" dirty="0"/>
              <a:t>Introduction </a:t>
            </a:r>
          </a:p>
          <a:p>
            <a:pPr eaLnBrk="1" hangingPunct="1"/>
            <a:r>
              <a:rPr lang="en-US" altLang="en-US" sz="1600" dirty="0"/>
              <a:t>Competitive Intelligence</a:t>
            </a:r>
          </a:p>
          <a:p>
            <a:pPr eaLnBrk="1" hangingPunct="1"/>
            <a:r>
              <a:rPr lang="en-US" altLang="en-US" sz="1600" dirty="0"/>
              <a:t>Aspirations</a:t>
            </a:r>
          </a:p>
          <a:p>
            <a:r>
              <a:rPr lang="en-US" altLang="en-US" sz="1600" dirty="0"/>
              <a:t>SWOT Analysis</a:t>
            </a:r>
          </a:p>
          <a:p>
            <a:pPr eaLnBrk="1" hangingPunct="1"/>
            <a:r>
              <a:rPr lang="en-US" altLang="en-US" sz="1600" dirty="0"/>
              <a:t>Roadmap – Action Plan</a:t>
            </a:r>
          </a:p>
          <a:p>
            <a:pPr eaLnBrk="1" hangingPunct="1"/>
            <a:r>
              <a:rPr lang="en-US" altLang="en-US" sz="1600" dirty="0"/>
              <a:t>Future – 3.0 </a:t>
            </a:r>
          </a:p>
          <a:p>
            <a:pPr eaLnBrk="1" hangingPunct="1"/>
            <a:endParaRPr lang="en-US" altLang="en-US" sz="1600" dirty="0"/>
          </a:p>
        </p:txBody>
      </p:sp>
      <p:sp>
        <p:nvSpPr>
          <p:cNvPr id="3" name="Title 2"/>
          <p:cNvSpPr>
            <a:spLocks noGrp="1"/>
          </p:cNvSpPr>
          <p:nvPr>
            <p:ph type="title"/>
          </p:nvPr>
        </p:nvSpPr>
        <p:spPr>
          <a:xfrm>
            <a:off x="1066800" y="209550"/>
            <a:ext cx="7638789" cy="914400"/>
          </a:xfrm>
        </p:spPr>
        <p:txBody>
          <a:bodyPr/>
          <a:lstStyle/>
          <a:p>
            <a:pPr eaLnBrk="1" fontAlgn="auto" hangingPunct="1">
              <a:spcAft>
                <a:spcPts val="0"/>
              </a:spcAft>
              <a:defRPr/>
            </a:pPr>
            <a:r>
              <a:rPr lang="en-US" dirty="0">
                <a:ea typeface="+mj-ea"/>
                <a:cs typeface="+mj-cs"/>
              </a:rPr>
              <a:t>Agenda</a:t>
            </a:r>
          </a:p>
        </p:txBody>
      </p:sp>
      <p:graphicFrame>
        <p:nvGraphicFramePr>
          <p:cNvPr id="4" name="Diagram 3"/>
          <p:cNvGraphicFramePr/>
          <p:nvPr>
            <p:extLst>
              <p:ext uri="{D42A27DB-BD31-4B8C-83A1-F6EECF244321}">
                <p14:modId xmlns:p14="http://schemas.microsoft.com/office/powerpoint/2010/main" val="1580805911"/>
              </p:ext>
            </p:extLst>
          </p:nvPr>
        </p:nvGraphicFramePr>
        <p:xfrm>
          <a:off x="38100" y="2882282"/>
          <a:ext cx="90678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518211"/>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358700"/>
            <a:ext cx="7638789" cy="914400"/>
          </a:xfrm>
        </p:spPr>
        <p:txBody>
          <a:bodyPr/>
          <a:lstStyle/>
          <a:p>
            <a:r>
              <a:rPr lang="en-US" dirty="0"/>
              <a:t>Clients</a:t>
            </a:r>
          </a:p>
        </p:txBody>
      </p:sp>
      <p:sp>
        <p:nvSpPr>
          <p:cNvPr id="4" name="Rectangle 3"/>
          <p:cNvSpPr/>
          <p:nvPr/>
        </p:nvSpPr>
        <p:spPr>
          <a:xfrm>
            <a:off x="241465" y="1289781"/>
            <a:ext cx="2971800" cy="3785652"/>
          </a:xfrm>
          <a:prstGeom prst="rect">
            <a:avLst/>
          </a:prstGeom>
        </p:spPr>
        <p:txBody>
          <a:bodyPr wrap="square">
            <a:spAutoFit/>
          </a:bodyPr>
          <a:lstStyle/>
          <a:p>
            <a:r>
              <a:rPr lang="en-US" sz="1200" dirty="0"/>
              <a:t>Aca International</a:t>
            </a:r>
          </a:p>
          <a:p>
            <a:r>
              <a:rPr lang="en-US" sz="1200" dirty="0"/>
              <a:t>AECOM Global</a:t>
            </a:r>
          </a:p>
          <a:p>
            <a:r>
              <a:rPr lang="en-US" sz="1200" dirty="0"/>
              <a:t>AECOM Technology Corp</a:t>
            </a:r>
          </a:p>
          <a:p>
            <a:r>
              <a:rPr lang="en-US" sz="1200" dirty="0"/>
              <a:t>Air Line Pilots Assn</a:t>
            </a:r>
          </a:p>
          <a:p>
            <a:r>
              <a:rPr lang="en-US" sz="1200" dirty="0"/>
              <a:t>Alphabet Inc</a:t>
            </a:r>
          </a:p>
          <a:p>
            <a:r>
              <a:rPr lang="en-US" sz="1200" dirty="0"/>
              <a:t>Altegrity Inc</a:t>
            </a:r>
          </a:p>
          <a:p>
            <a:r>
              <a:rPr lang="en-US" sz="1200" dirty="0"/>
              <a:t>American Health Care Assn</a:t>
            </a:r>
          </a:p>
          <a:p>
            <a:r>
              <a:rPr lang="en-US" sz="1200" dirty="0"/>
              <a:t>American Museum of Natural History</a:t>
            </a:r>
          </a:p>
          <a:p>
            <a:r>
              <a:rPr lang="en-US" sz="1200" dirty="0"/>
              <a:t>Amgen Inc</a:t>
            </a:r>
          </a:p>
          <a:p>
            <a:r>
              <a:rPr lang="en-US" sz="1200" dirty="0"/>
              <a:t>Assn Public &amp; Land-Grant Universities</a:t>
            </a:r>
          </a:p>
          <a:p>
            <a:r>
              <a:rPr lang="en-US" sz="1200" dirty="0"/>
              <a:t>BAE Systems</a:t>
            </a:r>
          </a:p>
          <a:p>
            <a:r>
              <a:rPr lang="en-US" sz="1200" dirty="0"/>
              <a:t>Bank of Montreal</a:t>
            </a:r>
          </a:p>
          <a:p>
            <a:r>
              <a:rPr lang="en-US" sz="1200" dirty="0"/>
              <a:t>Baylor College of Medicine</a:t>
            </a:r>
          </a:p>
          <a:p>
            <a:r>
              <a:rPr lang="en-US" sz="1200" dirty="0"/>
              <a:t>Bechtel Group</a:t>
            </a:r>
          </a:p>
          <a:p>
            <a:r>
              <a:rPr lang="en-US" sz="1200" dirty="0"/>
              <a:t>Blue Cross/Blue Shield</a:t>
            </a:r>
          </a:p>
          <a:p>
            <a:r>
              <a:rPr lang="en-US" sz="1200" dirty="0"/>
              <a:t>BP</a:t>
            </a:r>
          </a:p>
          <a:p>
            <a:r>
              <a:rPr lang="en-US" sz="1200" dirty="0"/>
              <a:t>Brooks Development Authority</a:t>
            </a:r>
          </a:p>
          <a:p>
            <a:r>
              <a:rPr lang="en-US" sz="1200" dirty="0"/>
              <a:t>Business Roundtable</a:t>
            </a:r>
          </a:p>
          <a:p>
            <a:r>
              <a:rPr lang="en-US" sz="1200" dirty="0"/>
              <a:t>Canada Pension Plan Investment Board</a:t>
            </a:r>
          </a:p>
          <a:p>
            <a:r>
              <a:rPr lang="en-US" sz="1200" dirty="0" err="1"/>
              <a:t>Ceannate</a:t>
            </a:r>
            <a:r>
              <a:rPr lang="en-US" sz="1200" dirty="0"/>
              <a:t> Corp</a:t>
            </a:r>
          </a:p>
        </p:txBody>
      </p:sp>
      <p:sp>
        <p:nvSpPr>
          <p:cNvPr id="5" name="TextBox 4"/>
          <p:cNvSpPr txBox="1"/>
          <p:nvPr/>
        </p:nvSpPr>
        <p:spPr>
          <a:xfrm>
            <a:off x="3208317" y="1273100"/>
            <a:ext cx="3048000" cy="4047262"/>
          </a:xfrm>
          <a:prstGeom prst="rect">
            <a:avLst/>
          </a:prstGeom>
          <a:noFill/>
        </p:spPr>
        <p:txBody>
          <a:bodyPr wrap="square" rtlCol="0">
            <a:spAutoFit/>
          </a:bodyPr>
          <a:lstStyle/>
          <a:p>
            <a:r>
              <a:rPr lang="en-US" sz="1200" dirty="0"/>
              <a:t>Children's National Health System</a:t>
            </a:r>
          </a:p>
          <a:p>
            <a:r>
              <a:rPr lang="en-US" sz="1200" dirty="0"/>
              <a:t>Children's National Medical Center</a:t>
            </a:r>
          </a:p>
          <a:p>
            <a:r>
              <a:rPr lang="en-US" sz="1200" dirty="0"/>
              <a:t>China-US Exchange Foundation</a:t>
            </a:r>
          </a:p>
          <a:p>
            <a:r>
              <a:rPr lang="en-US" sz="1200" dirty="0"/>
              <a:t>Christian Science </a:t>
            </a:r>
            <a:r>
              <a:rPr lang="en-US" sz="1200" dirty="0" err="1"/>
              <a:t>Cmte</a:t>
            </a:r>
            <a:r>
              <a:rPr lang="en-US" sz="1200" dirty="0"/>
              <a:t> on Publication</a:t>
            </a:r>
          </a:p>
          <a:p>
            <a:r>
              <a:rPr lang="en-US" sz="1200" dirty="0"/>
              <a:t>Civitas Capital Group</a:t>
            </a:r>
          </a:p>
          <a:p>
            <a:r>
              <a:rPr lang="en-US" sz="1200" dirty="0"/>
              <a:t>Commonwealth of Puerto Rico</a:t>
            </a:r>
          </a:p>
          <a:p>
            <a:r>
              <a:rPr lang="en-US" sz="1200" dirty="0"/>
              <a:t>Crawford Group</a:t>
            </a:r>
          </a:p>
          <a:p>
            <a:r>
              <a:rPr lang="en-US" sz="1200" dirty="0"/>
              <a:t>Creative Assoc International</a:t>
            </a:r>
          </a:p>
          <a:p>
            <a:r>
              <a:rPr lang="en-US" sz="1200" dirty="0"/>
              <a:t>Credit Suisse Group</a:t>
            </a:r>
          </a:p>
          <a:p>
            <a:r>
              <a:rPr lang="en-US" sz="1200" dirty="0"/>
              <a:t>DaVita Healthcare Partners</a:t>
            </a:r>
          </a:p>
          <a:p>
            <a:r>
              <a:rPr lang="en-US" sz="1200" dirty="0"/>
              <a:t>Debevoise &amp; Plimpton</a:t>
            </a:r>
          </a:p>
          <a:p>
            <a:r>
              <a:rPr lang="en-US" sz="1200" dirty="0"/>
              <a:t>Deloitte LLP</a:t>
            </a:r>
          </a:p>
          <a:p>
            <a:r>
              <a:rPr lang="en-US" sz="1200" dirty="0"/>
              <a:t>Deutsche Telekom</a:t>
            </a:r>
          </a:p>
          <a:p>
            <a:r>
              <a:rPr lang="en-US" sz="1200" dirty="0"/>
              <a:t>Diageo PLC</a:t>
            </a:r>
          </a:p>
          <a:p>
            <a:r>
              <a:rPr lang="en-US" sz="1200" dirty="0"/>
              <a:t>DICE International Security Services</a:t>
            </a:r>
          </a:p>
          <a:p>
            <a:r>
              <a:rPr lang="en-US" sz="1200" dirty="0"/>
              <a:t>Dorchester Group</a:t>
            </a:r>
          </a:p>
          <a:p>
            <a:r>
              <a:rPr lang="en-US" sz="1200" dirty="0" err="1"/>
              <a:t>ECMC</a:t>
            </a:r>
            <a:r>
              <a:rPr lang="en-US" sz="1200" dirty="0"/>
              <a:t> Group</a:t>
            </a:r>
          </a:p>
          <a:p>
            <a:r>
              <a:rPr lang="en-US" sz="1200" dirty="0"/>
              <a:t>Expansion Funding Partners LLC</a:t>
            </a:r>
          </a:p>
          <a:p>
            <a:r>
              <a:rPr lang="en-US" sz="1200" dirty="0"/>
              <a:t>Financial Industry Regulatory Authority</a:t>
            </a:r>
          </a:p>
          <a:p>
            <a:r>
              <a:rPr lang="en-US" sz="1200" dirty="0" err="1"/>
              <a:t>FlexTech</a:t>
            </a:r>
            <a:r>
              <a:rPr lang="en-US" sz="1200" dirty="0"/>
              <a:t> Alliance</a:t>
            </a:r>
          </a:p>
          <a:p>
            <a:pPr>
              <a:spcBef>
                <a:spcPts val="600"/>
              </a:spcBef>
            </a:pPr>
            <a:endParaRPr lang="en-US" sz="1200" dirty="0">
              <a:solidFill>
                <a:srgbClr val="3F5C6C"/>
              </a:solidFill>
            </a:endParaRPr>
          </a:p>
        </p:txBody>
      </p:sp>
      <p:sp>
        <p:nvSpPr>
          <p:cNvPr id="6" name="TextBox 5"/>
          <p:cNvSpPr txBox="1"/>
          <p:nvPr/>
        </p:nvSpPr>
        <p:spPr>
          <a:xfrm>
            <a:off x="6096000" y="1273100"/>
            <a:ext cx="3352800" cy="3677930"/>
          </a:xfrm>
          <a:prstGeom prst="rect">
            <a:avLst/>
          </a:prstGeom>
          <a:noFill/>
        </p:spPr>
        <p:txBody>
          <a:bodyPr wrap="square" rtlCol="0">
            <a:spAutoFit/>
          </a:bodyPr>
          <a:lstStyle/>
          <a:p>
            <a:r>
              <a:rPr lang="en-US" sz="1200" dirty="0"/>
              <a:t>Fulcrum </a:t>
            </a:r>
            <a:r>
              <a:rPr lang="en-US" sz="1200" dirty="0" err="1"/>
              <a:t>BioEnergy</a:t>
            </a:r>
            <a:endParaRPr lang="en-US" sz="1200" dirty="0"/>
          </a:p>
          <a:p>
            <a:r>
              <a:rPr lang="en-US" sz="1200" dirty="0"/>
              <a:t>General Dynamics</a:t>
            </a:r>
          </a:p>
          <a:p>
            <a:r>
              <a:rPr lang="en-US" sz="1200" dirty="0"/>
              <a:t>General Electric</a:t>
            </a:r>
          </a:p>
          <a:p>
            <a:r>
              <a:rPr lang="en-US" sz="1200" dirty="0" err="1"/>
              <a:t>Gerchen</a:t>
            </a:r>
            <a:r>
              <a:rPr lang="en-US" sz="1200" dirty="0"/>
              <a:t> Keller Capital</a:t>
            </a:r>
          </a:p>
          <a:p>
            <a:r>
              <a:rPr lang="en-US" sz="1200" dirty="0"/>
              <a:t>Gilead Sciences</a:t>
            </a:r>
          </a:p>
          <a:p>
            <a:r>
              <a:rPr lang="en-US" sz="1200" dirty="0"/>
              <a:t>Global Strategies Group</a:t>
            </a:r>
          </a:p>
          <a:p>
            <a:r>
              <a:rPr lang="en-US" sz="1200" dirty="0"/>
              <a:t>Golden Pass Products</a:t>
            </a:r>
          </a:p>
          <a:p>
            <a:r>
              <a:rPr lang="en-US" sz="1200" dirty="0"/>
              <a:t>Herbalife International</a:t>
            </a:r>
          </a:p>
          <a:p>
            <a:r>
              <a:rPr lang="en-US" sz="1200" dirty="0" err="1"/>
              <a:t>Himbara</a:t>
            </a:r>
            <a:r>
              <a:rPr lang="en-US" sz="1200" dirty="0"/>
              <a:t>, David</a:t>
            </a:r>
          </a:p>
          <a:p>
            <a:r>
              <a:rPr lang="en-US" sz="1200" dirty="0" err="1"/>
              <a:t>Hitomi</a:t>
            </a:r>
            <a:r>
              <a:rPr lang="en-US" sz="1200" dirty="0"/>
              <a:t> Financial</a:t>
            </a:r>
          </a:p>
          <a:p>
            <a:r>
              <a:rPr lang="en-US" sz="1200" dirty="0"/>
              <a:t>Human Longevity Inc</a:t>
            </a:r>
          </a:p>
          <a:p>
            <a:r>
              <a:rPr lang="en-US" sz="1200" dirty="0"/>
              <a:t>Independent Film &amp; Television Alliance</a:t>
            </a:r>
          </a:p>
          <a:p>
            <a:r>
              <a:rPr lang="en-US" sz="1200" dirty="0" err="1"/>
              <a:t>Infilaw</a:t>
            </a:r>
            <a:r>
              <a:rPr lang="en-US" sz="1200" dirty="0"/>
              <a:t> Corp</a:t>
            </a:r>
          </a:p>
          <a:p>
            <a:r>
              <a:rPr lang="en-US" sz="1200" dirty="0"/>
              <a:t>Institute of Scrap Recycling Industries</a:t>
            </a:r>
          </a:p>
          <a:p>
            <a:r>
              <a:rPr lang="en-US" sz="1200" dirty="0"/>
              <a:t>International Soc for Photo Optical Instrument</a:t>
            </a:r>
          </a:p>
          <a:p>
            <a:r>
              <a:rPr lang="en-US" sz="1200" dirty="0"/>
              <a:t>Investment Co Institute</a:t>
            </a:r>
          </a:p>
          <a:p>
            <a:r>
              <a:rPr lang="en-US" sz="1200" dirty="0"/>
              <a:t>Ion Media Networks</a:t>
            </a:r>
          </a:p>
          <a:p>
            <a:r>
              <a:rPr lang="en-US" sz="1200" dirty="0" err="1"/>
              <a:t>Islami</a:t>
            </a:r>
            <a:r>
              <a:rPr lang="en-US" sz="1200" dirty="0"/>
              <a:t> Bank Bangladesh</a:t>
            </a:r>
          </a:p>
          <a:p>
            <a:pPr>
              <a:spcBef>
                <a:spcPts val="600"/>
              </a:spcBef>
            </a:pPr>
            <a:endParaRPr lang="en-US" sz="1200" dirty="0">
              <a:solidFill>
                <a:srgbClr val="3F5C6C"/>
              </a:solidFill>
            </a:endParaRPr>
          </a:p>
        </p:txBody>
      </p:sp>
    </p:spTree>
    <p:extLst>
      <p:ext uri="{BB962C8B-B14F-4D97-AF65-F5344CB8AC3E}">
        <p14:creationId xmlns:p14="http://schemas.microsoft.com/office/powerpoint/2010/main" val="1112455747"/>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47750"/>
            <a:ext cx="3105411" cy="3657600"/>
          </a:xfrm>
        </p:spPr>
        <p:txBody>
          <a:bodyPr>
            <a:noAutofit/>
          </a:bodyPr>
          <a:lstStyle/>
          <a:p>
            <a:pPr marL="0" indent="0">
              <a:spcBef>
                <a:spcPts val="0"/>
              </a:spcBef>
              <a:buNone/>
            </a:pPr>
            <a:r>
              <a:rPr lang="en-US" sz="1200" dirty="0"/>
              <a:t>Kindred Healthcare</a:t>
            </a:r>
          </a:p>
          <a:p>
            <a:pPr marL="0" indent="0">
              <a:spcBef>
                <a:spcPts val="0"/>
              </a:spcBef>
              <a:buNone/>
            </a:pPr>
            <a:r>
              <a:rPr lang="en-US" sz="1200" dirty="0" err="1"/>
              <a:t>KKR</a:t>
            </a:r>
            <a:r>
              <a:rPr lang="en-US" sz="1200" dirty="0"/>
              <a:t> &amp; Co</a:t>
            </a:r>
          </a:p>
          <a:p>
            <a:pPr marL="0" indent="0">
              <a:spcBef>
                <a:spcPts val="0"/>
              </a:spcBef>
              <a:buNone/>
            </a:pPr>
            <a:r>
              <a:rPr lang="en-US" sz="1200" dirty="0" err="1"/>
              <a:t>L'arche</a:t>
            </a:r>
            <a:r>
              <a:rPr lang="en-US" sz="1200" dirty="0"/>
              <a:t> Green NV</a:t>
            </a:r>
          </a:p>
          <a:p>
            <a:pPr marL="0" indent="0">
              <a:spcBef>
                <a:spcPts val="0"/>
              </a:spcBef>
              <a:buNone/>
            </a:pPr>
            <a:r>
              <a:rPr lang="en-US" sz="1200" dirty="0"/>
              <a:t>Lockheed Martin</a:t>
            </a:r>
          </a:p>
          <a:p>
            <a:pPr marL="0" indent="0">
              <a:spcBef>
                <a:spcPts val="0"/>
              </a:spcBef>
              <a:buNone/>
            </a:pPr>
            <a:r>
              <a:rPr lang="en-US" sz="1200" dirty="0"/>
              <a:t>Lyft Inc</a:t>
            </a:r>
          </a:p>
          <a:p>
            <a:pPr marL="0" indent="0">
              <a:spcBef>
                <a:spcPts val="0"/>
              </a:spcBef>
              <a:buNone/>
            </a:pPr>
            <a:r>
              <a:rPr lang="en-US" sz="1200" dirty="0"/>
              <a:t>MBDA Inc</a:t>
            </a:r>
          </a:p>
          <a:p>
            <a:pPr marL="0" indent="0">
              <a:spcBef>
                <a:spcPts val="0"/>
              </a:spcBef>
              <a:buNone/>
            </a:pPr>
            <a:r>
              <a:rPr lang="en-US" sz="1200" dirty="0"/>
              <a:t>Merck </a:t>
            </a:r>
            <a:r>
              <a:rPr lang="en-US" sz="1200" dirty="0" err="1"/>
              <a:t>KGaA</a:t>
            </a:r>
            <a:endParaRPr lang="en-US" sz="1200" dirty="0"/>
          </a:p>
          <a:p>
            <a:pPr marL="0" indent="0">
              <a:spcBef>
                <a:spcPts val="0"/>
              </a:spcBef>
              <a:buNone/>
            </a:pPr>
            <a:r>
              <a:rPr lang="en-US" sz="1200" dirty="0"/>
              <a:t>Michelin North America</a:t>
            </a:r>
          </a:p>
          <a:p>
            <a:pPr marL="0" indent="0">
              <a:spcBef>
                <a:spcPts val="0"/>
              </a:spcBef>
              <a:buNone/>
            </a:pPr>
            <a:r>
              <a:rPr lang="en-US" sz="1200" dirty="0"/>
              <a:t>Microstrategy Inc</a:t>
            </a:r>
          </a:p>
          <a:p>
            <a:pPr marL="0" indent="0">
              <a:spcBef>
                <a:spcPts val="0"/>
              </a:spcBef>
              <a:buNone/>
            </a:pPr>
            <a:r>
              <a:rPr lang="en-US" sz="1200" dirty="0"/>
              <a:t>Minority Cellular Partners Coalition</a:t>
            </a:r>
          </a:p>
          <a:p>
            <a:pPr marL="0" indent="0">
              <a:spcBef>
                <a:spcPts val="0"/>
              </a:spcBef>
              <a:buNone/>
            </a:pPr>
            <a:r>
              <a:rPr lang="en-US" sz="1200" dirty="0"/>
              <a:t>Monsanto Co</a:t>
            </a:r>
          </a:p>
          <a:p>
            <a:pPr marL="0" indent="0">
              <a:spcBef>
                <a:spcPts val="0"/>
              </a:spcBef>
              <a:buNone/>
            </a:pPr>
            <a:r>
              <a:rPr lang="en-US" sz="1200" dirty="0"/>
              <a:t>Monster Energy Co</a:t>
            </a:r>
          </a:p>
          <a:p>
            <a:pPr marL="0" indent="0">
              <a:spcBef>
                <a:spcPts val="0"/>
              </a:spcBef>
              <a:buNone/>
            </a:pPr>
            <a:r>
              <a:rPr lang="en-US" sz="1200" dirty="0"/>
              <a:t>National Assn of Broadcasters</a:t>
            </a:r>
          </a:p>
          <a:p>
            <a:pPr marL="0" indent="0">
              <a:spcBef>
                <a:spcPts val="0"/>
              </a:spcBef>
              <a:buNone/>
            </a:pPr>
            <a:r>
              <a:rPr lang="en-US" sz="1200" dirty="0"/>
              <a:t>National Confectioners Assn</a:t>
            </a:r>
          </a:p>
          <a:p>
            <a:pPr marL="0" indent="0">
              <a:spcBef>
                <a:spcPts val="0"/>
              </a:spcBef>
              <a:buNone/>
            </a:pPr>
            <a:r>
              <a:rPr lang="en-US" sz="1200" dirty="0"/>
              <a:t>National Hispanic Council on Aging</a:t>
            </a:r>
          </a:p>
          <a:p>
            <a:pPr marL="0" indent="0">
              <a:spcBef>
                <a:spcPts val="0"/>
              </a:spcBef>
              <a:buNone/>
            </a:pPr>
            <a:r>
              <a:rPr lang="en-US" sz="1200" dirty="0" err="1"/>
              <a:t>Nationstar</a:t>
            </a:r>
            <a:r>
              <a:rPr lang="en-US" sz="1200" dirty="0"/>
              <a:t> Mortgage</a:t>
            </a:r>
          </a:p>
          <a:p>
            <a:pPr marL="0" indent="0">
              <a:spcBef>
                <a:spcPts val="0"/>
              </a:spcBef>
              <a:buNone/>
            </a:pPr>
            <a:r>
              <a:rPr lang="en-US" sz="1200" dirty="0"/>
              <a:t>NAVIGATE</a:t>
            </a:r>
          </a:p>
          <a:p>
            <a:pPr marL="0" indent="0">
              <a:spcBef>
                <a:spcPts val="0"/>
              </a:spcBef>
              <a:buNone/>
            </a:pPr>
            <a:r>
              <a:rPr lang="en-US" sz="1200" dirty="0"/>
              <a:t>Nestle SA</a:t>
            </a:r>
          </a:p>
          <a:p>
            <a:pPr marL="0" indent="0">
              <a:spcBef>
                <a:spcPts val="0"/>
              </a:spcBef>
              <a:buNone/>
            </a:pPr>
            <a:r>
              <a:rPr lang="en-US" sz="1200" dirty="0"/>
              <a:t>Nestle SA</a:t>
            </a:r>
          </a:p>
          <a:p>
            <a:pPr marL="0" indent="0">
              <a:spcBef>
                <a:spcPts val="0"/>
              </a:spcBef>
              <a:buNone/>
            </a:pPr>
            <a:r>
              <a:rPr lang="en-US" sz="1200" dirty="0"/>
              <a:t>New York State Broadcasters Assn</a:t>
            </a:r>
          </a:p>
          <a:p>
            <a:pPr marL="0" indent="0">
              <a:spcBef>
                <a:spcPts val="0"/>
              </a:spcBef>
              <a:buNone/>
            </a:pPr>
            <a:r>
              <a:rPr lang="en-US" sz="1200" dirty="0"/>
              <a:t>Novartis AG</a:t>
            </a:r>
          </a:p>
        </p:txBody>
      </p:sp>
      <p:sp>
        <p:nvSpPr>
          <p:cNvPr id="4" name="TextBox 3"/>
          <p:cNvSpPr txBox="1"/>
          <p:nvPr/>
        </p:nvSpPr>
        <p:spPr>
          <a:xfrm>
            <a:off x="3048000" y="514350"/>
            <a:ext cx="4038600" cy="4524315"/>
          </a:xfrm>
          <a:prstGeom prst="rect">
            <a:avLst/>
          </a:prstGeom>
          <a:noFill/>
        </p:spPr>
        <p:txBody>
          <a:bodyPr wrap="square" rtlCol="0">
            <a:spAutoFit/>
          </a:bodyPr>
          <a:lstStyle/>
          <a:p>
            <a:r>
              <a:rPr lang="en-US" sz="1200" dirty="0"/>
              <a:t>Nuclear Energy Institute</a:t>
            </a:r>
          </a:p>
          <a:p>
            <a:r>
              <a:rPr lang="en-US" sz="1200" dirty="0" err="1"/>
              <a:t>Ofori</a:t>
            </a:r>
            <a:r>
              <a:rPr lang="en-US" sz="1200" dirty="0"/>
              <a:t> &amp; Assoc</a:t>
            </a:r>
          </a:p>
          <a:p>
            <a:r>
              <a:rPr lang="en-US" sz="1200" dirty="0"/>
              <a:t>Ontario Teachers' Pension Plan Board</a:t>
            </a:r>
          </a:p>
          <a:p>
            <a:r>
              <a:rPr lang="en-US" sz="1200" dirty="0"/>
              <a:t>Optical Society of America</a:t>
            </a:r>
          </a:p>
          <a:p>
            <a:r>
              <a:rPr lang="en-US" sz="1200" dirty="0"/>
              <a:t>Oracle Corp</a:t>
            </a:r>
          </a:p>
          <a:p>
            <a:r>
              <a:rPr lang="en-US" sz="1200" dirty="0"/>
              <a:t>Orange County, FL</a:t>
            </a:r>
          </a:p>
          <a:p>
            <a:r>
              <a:rPr lang="en-US" sz="1200" dirty="0"/>
              <a:t>Organic Trade Assn</a:t>
            </a:r>
          </a:p>
          <a:p>
            <a:r>
              <a:rPr lang="en-US" sz="1200" dirty="0" err="1"/>
              <a:t>PAE</a:t>
            </a:r>
            <a:endParaRPr lang="en-US" sz="1200" dirty="0"/>
          </a:p>
          <a:p>
            <a:r>
              <a:rPr lang="en-US" sz="1200" dirty="0"/>
              <a:t>Pearl TV</a:t>
            </a:r>
          </a:p>
          <a:p>
            <a:r>
              <a:rPr lang="en-US" sz="1200" dirty="0"/>
              <a:t>Perceptics LLC</a:t>
            </a:r>
          </a:p>
          <a:p>
            <a:r>
              <a:rPr lang="en-US" sz="1200" dirty="0"/>
              <a:t>Popular Inc</a:t>
            </a:r>
          </a:p>
          <a:p>
            <a:r>
              <a:rPr lang="en-US" sz="1200" dirty="0"/>
              <a:t>Professional Services Council</a:t>
            </a:r>
          </a:p>
          <a:p>
            <a:r>
              <a:rPr lang="en-US" sz="1200" dirty="0"/>
              <a:t>PTC Inc</a:t>
            </a:r>
          </a:p>
          <a:p>
            <a:r>
              <a:rPr lang="en-US" sz="1200" dirty="0"/>
              <a:t>Pullman Road Wind Power</a:t>
            </a:r>
          </a:p>
          <a:p>
            <a:r>
              <a:rPr lang="en-US" sz="1200" dirty="0"/>
              <a:t>Radiation Therapy Alliance</a:t>
            </a:r>
          </a:p>
          <a:p>
            <a:r>
              <a:rPr lang="en-US" sz="1200" dirty="0" err="1"/>
              <a:t>RELX</a:t>
            </a:r>
            <a:r>
              <a:rPr lang="en-US" sz="1200" dirty="0"/>
              <a:t> Group</a:t>
            </a:r>
          </a:p>
          <a:p>
            <a:r>
              <a:rPr lang="en-US" sz="1200" dirty="0"/>
              <a:t>Ripple Labs</a:t>
            </a:r>
          </a:p>
          <a:p>
            <a:r>
              <a:rPr lang="en-US" sz="1200" dirty="0"/>
              <a:t>Scotts Miracle-</a:t>
            </a:r>
            <a:r>
              <a:rPr lang="en-US" sz="1200" dirty="0" err="1"/>
              <a:t>Gro</a:t>
            </a:r>
            <a:endParaRPr lang="en-US" sz="1200" dirty="0"/>
          </a:p>
          <a:p>
            <a:r>
              <a:rPr lang="en-US" sz="1200" dirty="0"/>
              <a:t>SeaWorld Parks &amp; Entertainment</a:t>
            </a:r>
          </a:p>
          <a:p>
            <a:r>
              <a:rPr lang="en-US" sz="1200" dirty="0" err="1"/>
              <a:t>SecondMarket</a:t>
            </a:r>
            <a:r>
              <a:rPr lang="en-US" sz="1200" dirty="0"/>
              <a:t> Holdings</a:t>
            </a:r>
          </a:p>
          <a:p>
            <a:r>
              <a:rPr lang="en-US" sz="1200" dirty="0"/>
              <a:t>Security Land &amp; Development Co</a:t>
            </a:r>
          </a:p>
          <a:p>
            <a:r>
              <a:rPr lang="en-US" sz="1200" dirty="0" err="1"/>
              <a:t>Securitypoint</a:t>
            </a:r>
            <a:r>
              <a:rPr lang="en-US" sz="1200" dirty="0"/>
              <a:t> Media</a:t>
            </a:r>
          </a:p>
          <a:p>
            <a:r>
              <a:rPr lang="en-US" sz="1200" dirty="0"/>
              <a:t>Shaw Industries Group Inc</a:t>
            </a:r>
          </a:p>
          <a:p>
            <a:r>
              <a:rPr lang="en-US" sz="1200" dirty="0"/>
              <a:t>Shorts International</a:t>
            </a:r>
          </a:p>
        </p:txBody>
      </p:sp>
      <p:sp>
        <p:nvSpPr>
          <p:cNvPr id="5" name="TextBox 4"/>
          <p:cNvSpPr txBox="1"/>
          <p:nvPr/>
        </p:nvSpPr>
        <p:spPr>
          <a:xfrm>
            <a:off x="6172200" y="514350"/>
            <a:ext cx="3276600" cy="4785926"/>
          </a:xfrm>
          <a:prstGeom prst="rect">
            <a:avLst/>
          </a:prstGeom>
          <a:noFill/>
        </p:spPr>
        <p:txBody>
          <a:bodyPr wrap="square" rtlCol="0">
            <a:spAutoFit/>
          </a:bodyPr>
          <a:lstStyle/>
          <a:p>
            <a:r>
              <a:rPr lang="en-US" sz="1200" dirty="0" err="1"/>
              <a:t>SolarCity</a:t>
            </a:r>
            <a:r>
              <a:rPr lang="en-US" sz="1200" dirty="0"/>
              <a:t> Inc</a:t>
            </a:r>
          </a:p>
          <a:p>
            <a:r>
              <a:rPr lang="en-US" sz="1200" dirty="0" err="1"/>
              <a:t>SolarReserve</a:t>
            </a:r>
            <a:endParaRPr lang="en-US" sz="1200" dirty="0"/>
          </a:p>
          <a:p>
            <a:r>
              <a:rPr lang="en-US" sz="1200" dirty="0"/>
              <a:t>Sotheby's Holdings</a:t>
            </a:r>
          </a:p>
          <a:p>
            <a:r>
              <a:rPr lang="en-US" sz="1200" dirty="0"/>
              <a:t>South Carolina Ports Authority</a:t>
            </a:r>
          </a:p>
          <a:p>
            <a:r>
              <a:rPr lang="en-US" sz="1200" dirty="0" err="1"/>
              <a:t>Stonegate</a:t>
            </a:r>
            <a:r>
              <a:rPr lang="en-US" sz="1200" dirty="0"/>
              <a:t> Mortgage</a:t>
            </a:r>
          </a:p>
          <a:p>
            <a:r>
              <a:rPr lang="en-US" sz="1200" dirty="0"/>
              <a:t>SunEdison Inc</a:t>
            </a:r>
          </a:p>
          <a:p>
            <a:r>
              <a:rPr lang="en-US" sz="1200" dirty="0"/>
              <a:t>Syngenta AG</a:t>
            </a:r>
          </a:p>
          <a:p>
            <a:r>
              <a:rPr lang="en-US" sz="1200" dirty="0"/>
              <a:t>Synthetic Genomics</a:t>
            </a:r>
          </a:p>
          <a:p>
            <a:r>
              <a:rPr lang="en-US" sz="1200" dirty="0"/>
              <a:t>Tamil American Peace Initiative</a:t>
            </a:r>
          </a:p>
          <a:p>
            <a:r>
              <a:rPr lang="en-US" sz="1200" dirty="0" err="1"/>
              <a:t>TE</a:t>
            </a:r>
            <a:r>
              <a:rPr lang="en-US" sz="1200" dirty="0"/>
              <a:t> Connectivity</a:t>
            </a:r>
          </a:p>
          <a:p>
            <a:r>
              <a:rPr lang="en-US" sz="1200" dirty="0"/>
              <a:t>Textron Inc</a:t>
            </a:r>
          </a:p>
          <a:p>
            <a:r>
              <a:rPr lang="en-US" sz="1200" dirty="0"/>
              <a:t>TV One LLC</a:t>
            </a:r>
          </a:p>
          <a:p>
            <a:r>
              <a:rPr lang="en-US" sz="1200" dirty="0"/>
              <a:t>University of Miami</a:t>
            </a:r>
          </a:p>
          <a:p>
            <a:r>
              <a:rPr lang="en-US" sz="1200" dirty="0"/>
              <a:t>Uranium One</a:t>
            </a:r>
          </a:p>
          <a:p>
            <a:r>
              <a:rPr lang="en-US" sz="1200" dirty="0"/>
              <a:t>US Foods</a:t>
            </a:r>
          </a:p>
          <a:p>
            <a:r>
              <a:rPr lang="en-US" sz="1200" dirty="0"/>
              <a:t>Voya Financial</a:t>
            </a:r>
          </a:p>
          <a:p>
            <a:r>
              <a:rPr lang="en-US" sz="1200" dirty="0" err="1"/>
              <a:t>Wachtel</a:t>
            </a:r>
            <a:r>
              <a:rPr lang="en-US" sz="1200" dirty="0"/>
              <a:t>, William</a:t>
            </a:r>
          </a:p>
          <a:p>
            <a:r>
              <a:rPr lang="en-US" sz="1200" dirty="0"/>
              <a:t>Wal-Mart Stores</a:t>
            </a:r>
          </a:p>
          <a:p>
            <a:r>
              <a:rPr lang="en-US" sz="1200" dirty="0"/>
              <a:t>Wells Fargo</a:t>
            </a:r>
          </a:p>
          <a:p>
            <a:r>
              <a:rPr lang="en-US" sz="1200" dirty="0"/>
              <a:t>West African Land Holdings</a:t>
            </a:r>
          </a:p>
          <a:p>
            <a:r>
              <a:rPr lang="en-US" sz="1200" dirty="0"/>
              <a:t>West African Real Estate Holdings</a:t>
            </a:r>
          </a:p>
          <a:p>
            <a:r>
              <a:rPr lang="en-US" sz="1200" dirty="0" err="1"/>
              <a:t>Yiwen</a:t>
            </a:r>
            <a:r>
              <a:rPr lang="en-US" sz="1200" dirty="0"/>
              <a:t> USA</a:t>
            </a:r>
          </a:p>
          <a:p>
            <a:r>
              <a:rPr lang="en-US" sz="1200" dirty="0" err="1"/>
              <a:t>Zenefits</a:t>
            </a:r>
            <a:endParaRPr lang="en-US" sz="1200" dirty="0"/>
          </a:p>
          <a:p>
            <a:r>
              <a:rPr lang="en-US" sz="1200" dirty="0"/>
              <a:t>ZTE USA</a:t>
            </a:r>
          </a:p>
          <a:p>
            <a:pPr>
              <a:spcBef>
                <a:spcPts val="600"/>
              </a:spcBef>
            </a:pPr>
            <a:endParaRPr lang="en-US" sz="1200" dirty="0">
              <a:solidFill>
                <a:srgbClr val="3F5C6C"/>
              </a:solidFill>
            </a:endParaRPr>
          </a:p>
        </p:txBody>
      </p:sp>
    </p:spTree>
    <p:extLst>
      <p:ext uri="{BB962C8B-B14F-4D97-AF65-F5344CB8AC3E}">
        <p14:creationId xmlns:p14="http://schemas.microsoft.com/office/powerpoint/2010/main" val="4230993958"/>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ea typeface="+mj-ea"/>
                <a:cs typeface="+mj-cs"/>
              </a:rPr>
              <a:t>Strategic Plan</a:t>
            </a:r>
            <a:br>
              <a:rPr lang="en-US" dirty="0">
                <a:ea typeface="+mj-ea"/>
                <a:cs typeface="+mj-cs"/>
              </a:rPr>
            </a:br>
            <a:endParaRPr lang="en-US" dirty="0">
              <a:ea typeface="+mj-ea"/>
              <a:cs typeface="+mj-cs"/>
            </a:endParaRPr>
          </a:p>
        </p:txBody>
      </p:sp>
    </p:spTree>
    <p:extLst>
      <p:ext uri="{BB962C8B-B14F-4D97-AF65-F5344CB8AC3E}">
        <p14:creationId xmlns:p14="http://schemas.microsoft.com/office/powerpoint/2010/main" val="1301201322"/>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2"/>
          <p:cNvSpPr>
            <a:spLocks noChangeArrowheads="1"/>
          </p:cNvSpPr>
          <p:nvPr/>
        </p:nvSpPr>
        <p:spPr bwMode="auto">
          <a:xfrm>
            <a:off x="958850" y="1078706"/>
            <a:ext cx="2882900" cy="661988"/>
          </a:xfrm>
          <a:prstGeom prst="ellipse">
            <a:avLst/>
          </a:prstGeom>
          <a:solidFill>
            <a:srgbClr val="9D9C66"/>
          </a:solidFill>
          <a:ln w="12700">
            <a:solidFill>
              <a:srgbClr val="9D9C66"/>
            </a:solidFill>
            <a:round/>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FFFFFF"/>
              </a:solidFill>
            </a:endParaRPr>
          </a:p>
        </p:txBody>
      </p:sp>
      <p:sp>
        <p:nvSpPr>
          <p:cNvPr id="116739" name="Oval 3"/>
          <p:cNvSpPr>
            <a:spLocks noChangeArrowheads="1"/>
          </p:cNvSpPr>
          <p:nvPr/>
        </p:nvSpPr>
        <p:spPr bwMode="auto">
          <a:xfrm>
            <a:off x="5197475" y="1082278"/>
            <a:ext cx="2882900" cy="661988"/>
          </a:xfrm>
          <a:prstGeom prst="ellipse">
            <a:avLst/>
          </a:prstGeom>
          <a:solidFill>
            <a:srgbClr val="CD6607"/>
          </a:solidFill>
          <a:ln w="12700">
            <a:solidFill>
              <a:srgbClr val="CD6607"/>
            </a:solidFill>
            <a:round/>
            <a:headEnd/>
            <a:tailEnd/>
          </a:ln>
        </p:spPr>
        <p:txBody>
          <a:bodyPr wrap="none"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endParaRPr lang="en-US" altLang="en-US">
              <a:solidFill>
                <a:srgbClr val="FFFFFF"/>
              </a:solidFill>
            </a:endParaRPr>
          </a:p>
        </p:txBody>
      </p:sp>
      <p:sp>
        <p:nvSpPr>
          <p:cNvPr id="116740" name="Text Box 4"/>
          <p:cNvSpPr txBox="1">
            <a:spLocks noChangeArrowheads="1"/>
          </p:cNvSpPr>
          <p:nvPr/>
        </p:nvSpPr>
        <p:spPr bwMode="auto">
          <a:xfrm>
            <a:off x="5321300" y="1247776"/>
            <a:ext cx="2770188"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spcBef>
                <a:spcPct val="50000"/>
              </a:spcBef>
            </a:pPr>
            <a:r>
              <a:rPr lang="en-US" altLang="en-US" sz="2600" b="1">
                <a:solidFill>
                  <a:srgbClr val="000000"/>
                </a:solidFill>
                <a:latin typeface="Verdana" pitchFamily="34" charset="0"/>
              </a:rPr>
              <a:t>Leadership</a:t>
            </a:r>
          </a:p>
        </p:txBody>
      </p:sp>
      <p:sp>
        <p:nvSpPr>
          <p:cNvPr id="116741" name="Text Box 5"/>
          <p:cNvSpPr txBox="1">
            <a:spLocks noChangeArrowheads="1"/>
          </p:cNvSpPr>
          <p:nvPr/>
        </p:nvSpPr>
        <p:spPr bwMode="auto">
          <a:xfrm>
            <a:off x="933450" y="1246585"/>
            <a:ext cx="294005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spcBef>
                <a:spcPct val="50000"/>
              </a:spcBef>
            </a:pPr>
            <a:r>
              <a:rPr lang="en-US" altLang="en-US" sz="2600" b="1">
                <a:solidFill>
                  <a:srgbClr val="000000"/>
                </a:solidFill>
                <a:latin typeface="Verdana" pitchFamily="34" charset="0"/>
              </a:rPr>
              <a:t>Organization</a:t>
            </a:r>
          </a:p>
        </p:txBody>
      </p:sp>
      <p:sp>
        <p:nvSpPr>
          <p:cNvPr id="116742" name="Text Box 6"/>
          <p:cNvSpPr txBox="1">
            <a:spLocks noChangeArrowheads="1"/>
          </p:cNvSpPr>
          <p:nvPr/>
        </p:nvSpPr>
        <p:spPr bwMode="auto">
          <a:xfrm>
            <a:off x="4818064" y="2015729"/>
            <a:ext cx="4192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2400">
                <a:solidFill>
                  <a:srgbClr val="2F385F"/>
                </a:solidFill>
                <a:latin typeface="Verdana" pitchFamily="34" charset="0"/>
              </a:rPr>
              <a:t>1. Creating shared sense of </a:t>
            </a:r>
            <a:r>
              <a:rPr lang="en-US" altLang="en-US" sz="2400" b="1" u="sng">
                <a:solidFill>
                  <a:srgbClr val="2F385F"/>
                </a:solidFill>
                <a:latin typeface="Verdana" pitchFamily="34" charset="0"/>
              </a:rPr>
              <a:t>responsibility</a:t>
            </a:r>
          </a:p>
        </p:txBody>
      </p:sp>
      <p:sp>
        <p:nvSpPr>
          <p:cNvPr id="116743" name="Text Box 7"/>
          <p:cNvSpPr txBox="1">
            <a:spLocks noChangeArrowheads="1"/>
          </p:cNvSpPr>
          <p:nvPr/>
        </p:nvSpPr>
        <p:spPr bwMode="auto">
          <a:xfrm>
            <a:off x="4813300" y="2901554"/>
            <a:ext cx="3644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2400">
                <a:solidFill>
                  <a:srgbClr val="2F385F"/>
                </a:solidFill>
                <a:latin typeface="Verdana" pitchFamily="34" charset="0"/>
              </a:rPr>
              <a:t>2. Showing </a:t>
            </a:r>
            <a:r>
              <a:rPr lang="en-US" altLang="en-US" sz="2400" b="1" u="sng">
                <a:solidFill>
                  <a:srgbClr val="2F385F"/>
                </a:solidFill>
                <a:latin typeface="Verdana" pitchFamily="34" charset="0"/>
              </a:rPr>
              <a:t>respect</a:t>
            </a:r>
            <a:r>
              <a:rPr lang="en-US" altLang="en-US" sz="2400">
                <a:solidFill>
                  <a:srgbClr val="2F385F"/>
                </a:solidFill>
                <a:latin typeface="Verdana" pitchFamily="34" charset="0"/>
              </a:rPr>
              <a:t> and appreciation</a:t>
            </a:r>
          </a:p>
        </p:txBody>
      </p:sp>
      <p:sp>
        <p:nvSpPr>
          <p:cNvPr id="116744" name="Text Box 8"/>
          <p:cNvSpPr txBox="1">
            <a:spLocks noChangeArrowheads="1"/>
          </p:cNvSpPr>
          <p:nvPr/>
        </p:nvSpPr>
        <p:spPr bwMode="auto">
          <a:xfrm>
            <a:off x="4826000" y="3787379"/>
            <a:ext cx="3644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2400">
                <a:solidFill>
                  <a:srgbClr val="2F385F"/>
                </a:solidFill>
                <a:latin typeface="Verdana" pitchFamily="34" charset="0"/>
              </a:rPr>
              <a:t>3. </a:t>
            </a:r>
            <a:r>
              <a:rPr lang="en-US" altLang="en-US" sz="2400" b="1" u="sng">
                <a:solidFill>
                  <a:srgbClr val="2F385F"/>
                </a:solidFill>
                <a:latin typeface="Verdana" pitchFamily="34" charset="0"/>
              </a:rPr>
              <a:t>Training</a:t>
            </a:r>
            <a:r>
              <a:rPr lang="en-US" altLang="en-US" sz="2400">
                <a:solidFill>
                  <a:srgbClr val="2F385F"/>
                </a:solidFill>
                <a:latin typeface="Verdana" pitchFamily="34" charset="0"/>
              </a:rPr>
              <a:t> team members</a:t>
            </a:r>
          </a:p>
        </p:txBody>
      </p:sp>
      <p:sp>
        <p:nvSpPr>
          <p:cNvPr id="116745" name="Rectangle 9"/>
          <p:cNvSpPr>
            <a:spLocks noChangeArrowheads="1"/>
          </p:cNvSpPr>
          <p:nvPr/>
        </p:nvSpPr>
        <p:spPr bwMode="auto">
          <a:xfrm>
            <a:off x="0" y="114300"/>
            <a:ext cx="91440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nchor="ct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150000"/>
              </a:lnSpc>
            </a:pPr>
            <a:r>
              <a:rPr lang="en-US" altLang="en-US" sz="3600" dirty="0">
                <a:solidFill>
                  <a:srgbClr val="000000"/>
                </a:solidFill>
                <a:latin typeface="Verdana" pitchFamily="34" charset="0"/>
              </a:rPr>
              <a:t>Six Strategies to Instill Ownership</a:t>
            </a:r>
          </a:p>
        </p:txBody>
      </p:sp>
      <p:sp>
        <p:nvSpPr>
          <p:cNvPr id="116746" name="Text Box 10"/>
          <p:cNvSpPr txBox="1">
            <a:spLocks noChangeArrowheads="1"/>
          </p:cNvSpPr>
          <p:nvPr/>
        </p:nvSpPr>
        <p:spPr bwMode="auto">
          <a:xfrm>
            <a:off x="569913" y="2014538"/>
            <a:ext cx="384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2400">
                <a:solidFill>
                  <a:srgbClr val="2F385F"/>
                </a:solidFill>
                <a:latin typeface="Verdana" pitchFamily="34" charset="0"/>
              </a:rPr>
              <a:t>1. </a:t>
            </a:r>
            <a:r>
              <a:rPr lang="en-US" altLang="en-US" sz="2400" b="1" u="sng">
                <a:solidFill>
                  <a:srgbClr val="2F385F"/>
                </a:solidFill>
                <a:latin typeface="Verdana" pitchFamily="34" charset="0"/>
              </a:rPr>
              <a:t>Planning</a:t>
            </a:r>
            <a:r>
              <a:rPr lang="en-US" altLang="en-US" sz="2400">
                <a:solidFill>
                  <a:srgbClr val="2F385F"/>
                </a:solidFill>
                <a:latin typeface="Verdana" pitchFamily="34" charset="0"/>
              </a:rPr>
              <a:t> to allocate ownership</a:t>
            </a:r>
          </a:p>
        </p:txBody>
      </p:sp>
      <p:sp>
        <p:nvSpPr>
          <p:cNvPr id="116747" name="Text Box 11"/>
          <p:cNvSpPr txBox="1">
            <a:spLocks noChangeArrowheads="1"/>
          </p:cNvSpPr>
          <p:nvPr/>
        </p:nvSpPr>
        <p:spPr bwMode="auto">
          <a:xfrm>
            <a:off x="566738" y="2900363"/>
            <a:ext cx="3644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2400">
                <a:solidFill>
                  <a:srgbClr val="2F385F"/>
                </a:solidFill>
                <a:latin typeface="Verdana" pitchFamily="34" charset="0"/>
              </a:rPr>
              <a:t>2. Ensuring </a:t>
            </a:r>
            <a:r>
              <a:rPr lang="en-US" altLang="en-US" sz="2400" b="1" u="sng">
                <a:solidFill>
                  <a:srgbClr val="2F385F"/>
                </a:solidFill>
                <a:latin typeface="Verdana" pitchFamily="34" charset="0"/>
              </a:rPr>
              <a:t>clarity</a:t>
            </a:r>
            <a:r>
              <a:rPr lang="en-US" altLang="en-US" sz="2400">
                <a:solidFill>
                  <a:srgbClr val="2F385F"/>
                </a:solidFill>
                <a:latin typeface="Verdana" pitchFamily="34" charset="0"/>
              </a:rPr>
              <a:t> of expectations</a:t>
            </a:r>
          </a:p>
        </p:txBody>
      </p:sp>
      <p:sp>
        <p:nvSpPr>
          <p:cNvPr id="116748" name="Text Box 12"/>
          <p:cNvSpPr txBox="1">
            <a:spLocks noChangeArrowheads="1"/>
          </p:cNvSpPr>
          <p:nvPr/>
        </p:nvSpPr>
        <p:spPr bwMode="auto">
          <a:xfrm>
            <a:off x="566739" y="3786188"/>
            <a:ext cx="4160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6400" indent="-406400">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en-US" altLang="en-US" sz="2400">
                <a:solidFill>
                  <a:srgbClr val="2F385F"/>
                </a:solidFill>
                <a:latin typeface="Verdana" pitchFamily="34" charset="0"/>
              </a:rPr>
              <a:t>3. Facilitating open </a:t>
            </a:r>
            <a:r>
              <a:rPr lang="en-US" altLang="en-US" sz="2400" b="1" u="sng">
                <a:solidFill>
                  <a:srgbClr val="2F385F"/>
                </a:solidFill>
                <a:latin typeface="Verdana" pitchFamily="34" charset="0"/>
              </a:rPr>
              <a:t>communication</a:t>
            </a:r>
          </a:p>
        </p:txBody>
      </p:sp>
    </p:spTree>
    <p:extLst>
      <p:ext uri="{BB962C8B-B14F-4D97-AF65-F5344CB8AC3E}">
        <p14:creationId xmlns:p14="http://schemas.microsoft.com/office/powerpoint/2010/main" val="776544404"/>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ttp://wp.patheos.com.s3.amazonaws.com/blogs/nakedpastor/files/2011/01/vision-burd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391400" cy="529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566603"/>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Content Placeholder 3" descr="cartoon missio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0969"/>
            <a:ext cx="9144000" cy="5012531"/>
          </a:xfrm>
        </p:spPr>
      </p:pic>
    </p:spTree>
    <p:extLst>
      <p:ext uri="{BB962C8B-B14F-4D97-AF65-F5344CB8AC3E}">
        <p14:creationId xmlns:p14="http://schemas.microsoft.com/office/powerpoint/2010/main" val="1611241988"/>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8458200" cy="331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7696200" y="4705350"/>
            <a:ext cx="4572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73B8F46-3C54-BFEC-6A27-7CA90A86B160}"/>
              </a:ext>
            </a:extLst>
          </p:cNvPr>
          <p:cNvSpPr txBox="1"/>
          <p:nvPr/>
        </p:nvSpPr>
        <p:spPr>
          <a:xfrm>
            <a:off x="2209800" y="540969"/>
            <a:ext cx="6019800" cy="1154162"/>
          </a:xfrm>
          <a:prstGeom prst="rect">
            <a:avLst/>
          </a:prstGeom>
          <a:noFill/>
        </p:spPr>
        <p:txBody>
          <a:bodyPr wrap="square" rtlCol="0">
            <a:spAutoFit/>
          </a:bodyPr>
          <a:lstStyle/>
          <a:p>
            <a:pPr>
              <a:spcBef>
                <a:spcPts val="600"/>
              </a:spcBef>
            </a:pPr>
            <a:r>
              <a:rPr lang="en-US" sz="3200" b="1" dirty="0">
                <a:solidFill>
                  <a:srgbClr val="3F5C6C"/>
                </a:solidFill>
              </a:rPr>
              <a:t>Our Highest Aspirations</a:t>
            </a:r>
          </a:p>
          <a:p>
            <a:pPr>
              <a:spcBef>
                <a:spcPts val="600"/>
              </a:spcBef>
            </a:pPr>
            <a:r>
              <a:rPr lang="en-US" sz="3200" b="1" dirty="0">
                <a:solidFill>
                  <a:srgbClr val="3F5C6C"/>
                </a:solidFill>
              </a:rPr>
              <a:t>Where Are We Heading?</a:t>
            </a:r>
          </a:p>
        </p:txBody>
      </p:sp>
    </p:spTree>
    <p:extLst>
      <p:ext uri="{BB962C8B-B14F-4D97-AF65-F5344CB8AC3E}">
        <p14:creationId xmlns:p14="http://schemas.microsoft.com/office/powerpoint/2010/main" val="543518602"/>
      </p:ext>
    </p:extLst>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43132" y="1428750"/>
            <a:ext cx="9220200" cy="3170099"/>
          </a:xfrm>
          <a:prstGeom prst="rect">
            <a:avLst/>
          </a:prstGeom>
          <a:noFill/>
          <a:ln w="9525">
            <a:noFill/>
            <a:miter lim="800000"/>
            <a:headEnd/>
            <a:tailEnd/>
          </a:ln>
        </p:spPr>
        <p:txBody>
          <a:bodyPr>
            <a:spAutoFit/>
          </a:bodyPr>
          <a:lstStyle/>
          <a:p>
            <a:pPr algn="ctr"/>
            <a:r>
              <a:rPr lang="en-US" sz="4000" dirty="0">
                <a:solidFill>
                  <a:srgbClr val="0070C0"/>
                </a:solidFill>
                <a:latin typeface="Bernard MT Condensed" pitchFamily="18" charset="0"/>
              </a:rPr>
              <a:t>Visuals for a Best of the Best “Influence” </a:t>
            </a:r>
          </a:p>
          <a:p>
            <a:pPr algn="ctr"/>
            <a:r>
              <a:rPr lang="en-US" sz="4000" dirty="0">
                <a:solidFill>
                  <a:srgbClr val="0070C0"/>
                </a:solidFill>
                <a:latin typeface="Bernard MT Condensed" pitchFamily="18" charset="0"/>
              </a:rPr>
              <a:t>Blog Posts</a:t>
            </a:r>
          </a:p>
          <a:p>
            <a:pPr algn="ctr"/>
            <a:r>
              <a:rPr lang="en-US" sz="4000" dirty="0">
                <a:solidFill>
                  <a:srgbClr val="0070C0"/>
                </a:solidFill>
                <a:latin typeface="Bernard MT Condensed" pitchFamily="18" charset="0"/>
              </a:rPr>
              <a:t>4 Years from Now </a:t>
            </a:r>
          </a:p>
          <a:p>
            <a:pPr algn="ctr"/>
            <a:r>
              <a:rPr lang="en-US" sz="4000" dirty="0">
                <a:solidFill>
                  <a:srgbClr val="0070C0"/>
                </a:solidFill>
                <a:latin typeface="Bernard MT Condensed" pitchFamily="18" charset="0"/>
              </a:rPr>
              <a:t>Aspirational Best Possible Stories to Tell</a:t>
            </a:r>
          </a:p>
          <a:p>
            <a:pPr algn="ctr"/>
            <a:endParaRPr lang="en-US" sz="4000" dirty="0">
              <a:solidFill>
                <a:srgbClr val="0070C0"/>
              </a:solidFill>
              <a:latin typeface="Bernard MT Condensed" pitchFamily="18" charset="0"/>
            </a:endParaRPr>
          </a:p>
        </p:txBody>
      </p:sp>
    </p:spTree>
    <p:extLst>
      <p:ext uri="{BB962C8B-B14F-4D97-AF65-F5344CB8AC3E}">
        <p14:creationId xmlns:p14="http://schemas.microsoft.com/office/powerpoint/2010/main" val="3461755324"/>
      </p:ext>
    </p:extLst>
  </p:cSld>
  <p:clrMapOvr>
    <a:masterClrMapping/>
  </p:clrMapOvr>
  <p:transition spd="slow">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510384" y="1299368"/>
            <a:ext cx="1676400" cy="10207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Internal Origin</a:t>
            </a:r>
          </a:p>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(current attributes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of organization) </a:t>
            </a:r>
          </a:p>
        </p:txBody>
      </p:sp>
      <p:sp>
        <p:nvSpPr>
          <p:cNvPr id="9" name="Rectangle 8"/>
          <p:cNvSpPr/>
          <p:nvPr/>
        </p:nvSpPr>
        <p:spPr>
          <a:xfrm rot="16200000">
            <a:off x="434184" y="3051969"/>
            <a:ext cx="1828799" cy="1020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External  Origin</a:t>
            </a:r>
          </a:p>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(current attributes of community/industry) </a:t>
            </a:r>
          </a:p>
        </p:txBody>
      </p:sp>
      <p:graphicFrame>
        <p:nvGraphicFramePr>
          <p:cNvPr id="8" name="Diagram 7"/>
          <p:cNvGraphicFramePr/>
          <p:nvPr>
            <p:extLst>
              <p:ext uri="{D42A27DB-BD31-4B8C-83A1-F6EECF244321}">
                <p14:modId xmlns:p14="http://schemas.microsoft.com/office/powerpoint/2010/main" val="671092751"/>
              </p:ext>
            </p:extLst>
          </p:nvPr>
        </p:nvGraphicFramePr>
        <p:xfrm>
          <a:off x="1905000" y="1123950"/>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2133600" y="495300"/>
            <a:ext cx="2819400" cy="5941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HELPFUL</a:t>
            </a:r>
            <a:endParaRPr lang="en-US" sz="1600" b="1" dirty="0">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to Achieving the Objective</a:t>
            </a:r>
          </a:p>
        </p:txBody>
      </p:sp>
      <p:sp>
        <p:nvSpPr>
          <p:cNvPr id="12" name="Rectangle 11"/>
          <p:cNvSpPr/>
          <p:nvPr/>
        </p:nvSpPr>
        <p:spPr>
          <a:xfrm>
            <a:off x="4953000" y="495300"/>
            <a:ext cx="2895600" cy="5941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HARMFUL</a:t>
            </a:r>
            <a:endParaRPr lang="en-US" sz="1400" b="1" dirty="0">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to Achieving the Objective</a:t>
            </a:r>
          </a:p>
        </p:txBody>
      </p:sp>
      <p:sp>
        <p:nvSpPr>
          <p:cNvPr id="2" name="TextBox 1"/>
          <p:cNvSpPr txBox="1"/>
          <p:nvPr/>
        </p:nvSpPr>
        <p:spPr>
          <a:xfrm>
            <a:off x="2865268" y="4343401"/>
            <a:ext cx="5562600" cy="646331"/>
          </a:xfrm>
          <a:prstGeom prst="rect">
            <a:avLst/>
          </a:prstGeom>
          <a:noFill/>
        </p:spPr>
        <p:txBody>
          <a:bodyPr wrap="square" rtlCol="0">
            <a:spAutoFit/>
          </a:bodyPr>
          <a:lstStyle/>
          <a:p>
            <a:pPr algn="ctr"/>
            <a:r>
              <a:rPr lang="en-US" sz="3600" dirty="0"/>
              <a:t>Break Into Groups</a:t>
            </a:r>
          </a:p>
        </p:txBody>
      </p:sp>
    </p:spTree>
    <p:extLst>
      <p:ext uri="{BB962C8B-B14F-4D97-AF65-F5344CB8AC3E}">
        <p14:creationId xmlns:p14="http://schemas.microsoft.com/office/powerpoint/2010/main" val="4154902128"/>
      </p:ext>
    </p:extLst>
  </p:cSld>
  <p:clrMapOvr>
    <a:masterClrMapping/>
  </p:clrMapOvr>
  <p:transition spd="slow">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1066800" y="285750"/>
            <a:ext cx="8229600" cy="10668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66"/>
                </a:solidFill>
                <a:miter lim="800000"/>
                <a:headEnd/>
                <a:tailEnd/>
              </a14:hiddenLine>
            </a:ext>
          </a:extLst>
        </p:spPr>
        <p:txBody>
          <a:bodyPr>
            <a:normAutofit/>
          </a:bodyPr>
          <a:lstStyle/>
          <a:p>
            <a:pPr eaLnBrk="1" hangingPunct="1"/>
            <a:r>
              <a:rPr lang="en-US" altLang="en-US" sz="2800" b="1" dirty="0">
                <a:solidFill>
                  <a:srgbClr val="003399"/>
                </a:solidFill>
              </a:rPr>
              <a:t>Assessing Your Competitive Position </a:t>
            </a:r>
            <a:br>
              <a:rPr lang="en-US" altLang="en-US" sz="2800" b="1" dirty="0">
                <a:solidFill>
                  <a:srgbClr val="003399"/>
                </a:solidFill>
              </a:rPr>
            </a:br>
            <a:r>
              <a:rPr lang="en-US" altLang="en-US" sz="2800" b="1" dirty="0">
                <a:solidFill>
                  <a:srgbClr val="003399"/>
                </a:solidFill>
              </a:rPr>
              <a:t>Strengths &amp; Weaknesses</a:t>
            </a:r>
          </a:p>
        </p:txBody>
      </p:sp>
      <p:sp>
        <p:nvSpPr>
          <p:cNvPr id="6148" name="Rectangle 2"/>
          <p:cNvSpPr>
            <a:spLocks noGrp="1" noChangeArrowheads="1"/>
          </p:cNvSpPr>
          <p:nvPr>
            <p:ph type="body" idx="1"/>
          </p:nvPr>
        </p:nvSpPr>
        <p:spPr>
          <a:xfrm>
            <a:off x="685800" y="1352550"/>
            <a:ext cx="7823200" cy="3397746"/>
          </a:xfrm>
        </p:spPr>
        <p:txBody>
          <a:bodyPr>
            <a:normAutofit fontScale="92500" lnSpcReduction="20000"/>
          </a:bodyPr>
          <a:lstStyle/>
          <a:p>
            <a:pPr eaLnBrk="1" hangingPunct="1"/>
            <a:r>
              <a:rPr lang="en-US" altLang="en-US" sz="2800" dirty="0"/>
              <a:t>Strengths – internal to McBee competencies in your practice; characteristics or qualities that make us better than our competitors. Add any additional strengths that are unique to McBee.</a:t>
            </a:r>
          </a:p>
          <a:p>
            <a:pPr eaLnBrk="1" hangingPunct="1">
              <a:buFontTx/>
              <a:buNone/>
            </a:pPr>
            <a:r>
              <a:rPr lang="en-US" altLang="en-US" sz="1600" dirty="0"/>
              <a:t> </a:t>
            </a:r>
          </a:p>
          <a:p>
            <a:pPr eaLnBrk="1" hangingPunct="1"/>
            <a:r>
              <a:rPr lang="en-US" altLang="en-US" sz="2800" dirty="0"/>
              <a:t>Weaknesses – internal to McBee’s competencies; characteristics or qualities that make us look weaker than our competitors. Add any additional gaps that are unique to McBee. </a:t>
            </a:r>
          </a:p>
        </p:txBody>
      </p:sp>
    </p:spTree>
    <p:extLst>
      <p:ext uri="{BB962C8B-B14F-4D97-AF65-F5344CB8AC3E}">
        <p14:creationId xmlns:p14="http://schemas.microsoft.com/office/powerpoint/2010/main" val="10178253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8011" y="361950"/>
            <a:ext cx="7638789" cy="914400"/>
          </a:xfrm>
        </p:spPr>
        <p:txBody>
          <a:bodyPr>
            <a:normAutofit/>
          </a:bodyPr>
          <a:lstStyle/>
          <a:p>
            <a:pPr eaLnBrk="1" fontAlgn="auto" hangingPunct="1">
              <a:spcAft>
                <a:spcPts val="0"/>
              </a:spcAft>
              <a:defRPr/>
            </a:pPr>
            <a:r>
              <a:rPr lang="en-US" sz="3200" dirty="0">
                <a:ea typeface="+mj-ea"/>
                <a:cs typeface="+mj-cs"/>
              </a:rPr>
              <a:t>Maximizing Value Creation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4743525"/>
              </p:ext>
            </p:extLst>
          </p:nvPr>
        </p:nvGraphicFramePr>
        <p:xfrm>
          <a:off x="76200" y="234553"/>
          <a:ext cx="9448800" cy="3861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094504092"/>
              </p:ext>
            </p:extLst>
          </p:nvPr>
        </p:nvGraphicFramePr>
        <p:xfrm>
          <a:off x="2819400" y="2895600"/>
          <a:ext cx="6172200" cy="21145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503972"/>
      </p:ext>
    </p:extLst>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body" idx="1"/>
          </p:nvPr>
        </p:nvSpPr>
        <p:spPr>
          <a:xfrm>
            <a:off x="838201" y="895350"/>
            <a:ext cx="8153400" cy="3676650"/>
          </a:xfrm>
        </p:spPr>
        <p:txBody>
          <a:bodyPr>
            <a:noAutofit/>
          </a:bodyPr>
          <a:lstStyle/>
          <a:p>
            <a:pPr marL="292100" indent="-292100" eaLnBrk="1" hangingPunct="1">
              <a:spcBef>
                <a:spcPct val="0"/>
              </a:spcBef>
            </a:pPr>
            <a:r>
              <a:rPr lang="en-US" altLang="en-US" sz="2000" dirty="0"/>
              <a:t>What is our reputation in the marketplace?</a:t>
            </a:r>
          </a:p>
          <a:p>
            <a:pPr marL="292100" indent="-292100">
              <a:spcBef>
                <a:spcPct val="0"/>
              </a:spcBef>
            </a:pPr>
            <a:r>
              <a:rPr lang="en-US" sz="2000" dirty="0"/>
              <a:t>What do we offer that is valuable and unique to clients that our competitors don’t?  </a:t>
            </a:r>
          </a:p>
          <a:p>
            <a:pPr marL="292100" indent="-292100">
              <a:spcBef>
                <a:spcPct val="0"/>
              </a:spcBef>
            </a:pPr>
            <a:r>
              <a:rPr lang="en-US" sz="2000" dirty="0"/>
              <a:t>If you were a client, why would you retain us?  </a:t>
            </a:r>
          </a:p>
          <a:p>
            <a:pPr marL="292100" indent="-292100">
              <a:spcBef>
                <a:spcPct val="0"/>
              </a:spcBef>
            </a:pPr>
            <a:r>
              <a:rPr lang="en-US" sz="2000" dirty="0"/>
              <a:t>Why would you join McBee?</a:t>
            </a:r>
          </a:p>
          <a:p>
            <a:pPr marL="292100" indent="-292100" eaLnBrk="1" hangingPunct="1">
              <a:spcBef>
                <a:spcPct val="0"/>
              </a:spcBef>
            </a:pPr>
            <a:r>
              <a:rPr lang="en-US" altLang="en-US" sz="2000" dirty="0"/>
              <a:t>Are we actively growing clients? If so, what has worked in the last 12 months that we should repeat? </a:t>
            </a:r>
          </a:p>
          <a:p>
            <a:pPr marL="292100" indent="-292100" eaLnBrk="1" hangingPunct="1">
              <a:spcBef>
                <a:spcPct val="0"/>
              </a:spcBef>
            </a:pPr>
            <a:r>
              <a:rPr lang="en-US" altLang="en-US" sz="2000" dirty="0"/>
              <a:t>Are our business approach and business development efforts effective? </a:t>
            </a:r>
          </a:p>
          <a:p>
            <a:pPr marL="292100" indent="-292100" eaLnBrk="1" hangingPunct="1">
              <a:spcBef>
                <a:spcPct val="0"/>
              </a:spcBef>
            </a:pPr>
            <a:r>
              <a:rPr lang="en-US" altLang="en-US" sz="2000" dirty="0"/>
              <a:t>What currently makes us a success?  </a:t>
            </a:r>
          </a:p>
          <a:p>
            <a:pPr marL="292100" indent="-292100" eaLnBrk="1" hangingPunct="1">
              <a:spcBef>
                <a:spcPct val="0"/>
              </a:spcBef>
            </a:pPr>
            <a:r>
              <a:rPr lang="en-US" altLang="en-US" sz="2000" dirty="0"/>
              <a:t>How do we capture new business, and why do clients stay with us?</a:t>
            </a:r>
          </a:p>
          <a:p>
            <a:pPr marL="292100" indent="-292100" eaLnBrk="1" hangingPunct="1">
              <a:spcBef>
                <a:spcPct val="0"/>
              </a:spcBef>
            </a:pPr>
            <a:r>
              <a:rPr lang="en-US" altLang="en-US" sz="2000" dirty="0"/>
              <a:t>What are clearly defined benefits/key selling points of being associated with McBee?</a:t>
            </a:r>
          </a:p>
          <a:p>
            <a:pPr marL="292100" indent="-292100" eaLnBrk="1" hangingPunct="1">
              <a:spcBef>
                <a:spcPct val="0"/>
              </a:spcBef>
              <a:spcAft>
                <a:spcPts val="300"/>
              </a:spcAft>
            </a:pPr>
            <a:endParaRPr lang="en-US" altLang="en-US" sz="1500" dirty="0"/>
          </a:p>
          <a:p>
            <a:pPr marL="292100" indent="-292100" eaLnBrk="1" hangingPunct="1">
              <a:spcBef>
                <a:spcPct val="0"/>
              </a:spcBef>
              <a:spcAft>
                <a:spcPts val="600"/>
              </a:spcAft>
              <a:buFontTx/>
              <a:buNone/>
            </a:pPr>
            <a:endParaRPr lang="en-US" altLang="en-US" sz="1500" dirty="0"/>
          </a:p>
        </p:txBody>
      </p:sp>
      <p:sp>
        <p:nvSpPr>
          <p:cNvPr id="7172" name="Rectangle 3"/>
          <p:cNvSpPr>
            <a:spLocks noGrp="1" noChangeArrowheads="1"/>
          </p:cNvSpPr>
          <p:nvPr>
            <p:ph type="title"/>
          </p:nvPr>
        </p:nvSpPr>
        <p:spPr>
          <a:xfrm>
            <a:off x="1143000" y="209550"/>
            <a:ext cx="8915400" cy="855464"/>
          </a:xfrm>
        </p:spPr>
        <p:txBody>
          <a:bodyPr>
            <a:normAutofit/>
          </a:bodyPr>
          <a:lstStyle/>
          <a:p>
            <a:pPr eaLnBrk="1" hangingPunct="1"/>
            <a:r>
              <a:rPr lang="en-US" altLang="en-US" sz="2800" b="1" dirty="0">
                <a:solidFill>
                  <a:srgbClr val="003399"/>
                </a:solidFill>
              </a:rPr>
              <a:t>Assessing Our Strengths</a:t>
            </a:r>
          </a:p>
        </p:txBody>
      </p:sp>
    </p:spTree>
    <p:extLst>
      <p:ext uri="{BB962C8B-B14F-4D97-AF65-F5344CB8AC3E}">
        <p14:creationId xmlns:p14="http://schemas.microsoft.com/office/powerpoint/2010/main" val="13625127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body" idx="1"/>
          </p:nvPr>
        </p:nvSpPr>
        <p:spPr>
          <a:xfrm>
            <a:off x="838200" y="971550"/>
            <a:ext cx="7848600" cy="3681413"/>
          </a:xfrm>
        </p:spPr>
        <p:txBody>
          <a:bodyPr>
            <a:noAutofit/>
          </a:bodyPr>
          <a:lstStyle/>
          <a:p>
            <a:pPr marL="292100" indent="-292100" eaLnBrk="1" hangingPunct="1">
              <a:spcBef>
                <a:spcPct val="0"/>
              </a:spcBef>
            </a:pPr>
            <a:r>
              <a:rPr lang="en-US" altLang="en-US" sz="2000" dirty="0"/>
              <a:t>What is our reputation in the marketplace?</a:t>
            </a:r>
          </a:p>
          <a:p>
            <a:pPr marL="292100" indent="-292100">
              <a:spcBef>
                <a:spcPct val="0"/>
              </a:spcBef>
            </a:pPr>
            <a:r>
              <a:rPr lang="en-US" sz="2000" dirty="0"/>
              <a:t>If you were a client, why wouldn’t you retain us? </a:t>
            </a:r>
          </a:p>
          <a:p>
            <a:pPr marL="292100" indent="-292100">
              <a:spcBef>
                <a:spcPct val="0"/>
              </a:spcBef>
            </a:pPr>
            <a:r>
              <a:rPr lang="en-US" sz="2000" dirty="0"/>
              <a:t>What didn’t we do well this year? What do we need to improve upon next year? </a:t>
            </a:r>
          </a:p>
          <a:p>
            <a:pPr marL="292100" indent="-292100">
              <a:spcBef>
                <a:spcPct val="0"/>
              </a:spcBef>
            </a:pPr>
            <a:r>
              <a:rPr lang="en-US" altLang="en-US" sz="2000" dirty="0"/>
              <a:t>What have you seen other organizations (i.e. “competitors”) do that you envy?</a:t>
            </a:r>
          </a:p>
          <a:p>
            <a:pPr marL="292100" indent="-292100">
              <a:spcBef>
                <a:spcPct val="0"/>
              </a:spcBef>
            </a:pPr>
            <a:r>
              <a:rPr lang="en-US" sz="2000" dirty="0"/>
              <a:t>Why do we lose business to our competitors?</a:t>
            </a:r>
          </a:p>
          <a:p>
            <a:pPr marL="292100" indent="-292100" eaLnBrk="1" hangingPunct="1">
              <a:spcBef>
                <a:spcPct val="0"/>
              </a:spcBef>
            </a:pPr>
            <a:r>
              <a:rPr lang="en-US" altLang="en-US" sz="2000" dirty="0"/>
              <a:t>What are the weakness of our business development approach? </a:t>
            </a:r>
          </a:p>
          <a:p>
            <a:pPr marL="292100" indent="-292100" eaLnBrk="1" hangingPunct="1">
              <a:spcBef>
                <a:spcPct val="0"/>
              </a:spcBef>
            </a:pPr>
            <a:r>
              <a:rPr lang="en-US" altLang="en-US" sz="2000" dirty="0"/>
              <a:t>What things do we need to do better in order to compete for new business versus our competitors?</a:t>
            </a:r>
          </a:p>
          <a:p>
            <a:pPr marL="292100" indent="-292100" eaLnBrk="1" hangingPunct="1">
              <a:spcBef>
                <a:spcPct val="0"/>
              </a:spcBef>
            </a:pPr>
            <a:r>
              <a:rPr lang="en-US" sz="2000" dirty="0"/>
              <a:t>What have our competitors done better than us over the last two years?</a:t>
            </a:r>
            <a:endParaRPr lang="en-US" altLang="en-US" sz="2000" dirty="0"/>
          </a:p>
        </p:txBody>
      </p:sp>
      <p:sp>
        <p:nvSpPr>
          <p:cNvPr id="7172" name="Rectangle 3"/>
          <p:cNvSpPr>
            <a:spLocks noGrp="1" noChangeArrowheads="1"/>
          </p:cNvSpPr>
          <p:nvPr>
            <p:ph type="title"/>
          </p:nvPr>
        </p:nvSpPr>
        <p:spPr>
          <a:xfrm>
            <a:off x="1143000" y="315218"/>
            <a:ext cx="8229600" cy="855464"/>
          </a:xfrm>
        </p:spPr>
        <p:txBody>
          <a:bodyPr>
            <a:normAutofit/>
          </a:bodyPr>
          <a:lstStyle/>
          <a:p>
            <a:pPr eaLnBrk="1" hangingPunct="1"/>
            <a:r>
              <a:rPr lang="en-US" altLang="en-US" sz="2800" b="1" dirty="0">
                <a:solidFill>
                  <a:srgbClr val="003399"/>
                </a:solidFill>
              </a:rPr>
              <a:t>Assessing Our Weaknesses</a:t>
            </a:r>
            <a:endParaRPr lang="en-US" altLang="en-US" sz="2800" b="1" i="1" dirty="0">
              <a:solidFill>
                <a:srgbClr val="003399"/>
              </a:solidFill>
            </a:endParaRPr>
          </a:p>
        </p:txBody>
      </p:sp>
    </p:spTree>
    <p:extLst>
      <p:ext uri="{BB962C8B-B14F-4D97-AF65-F5344CB8AC3E}">
        <p14:creationId xmlns:p14="http://schemas.microsoft.com/office/powerpoint/2010/main" val="32633193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body" idx="1"/>
          </p:nvPr>
        </p:nvSpPr>
        <p:spPr>
          <a:xfrm>
            <a:off x="762000" y="1504950"/>
            <a:ext cx="7924800" cy="3397746"/>
          </a:xfrm>
        </p:spPr>
        <p:txBody>
          <a:bodyPr/>
          <a:lstStyle/>
          <a:p>
            <a:pPr marL="341313" indent="-341313" eaLnBrk="1" hangingPunct="1"/>
            <a:r>
              <a:rPr lang="en-US" altLang="en-US" sz="2800" dirty="0"/>
              <a:t>Opportunities for Firm within the industry sector. What are the service areas we can develop in this space?</a:t>
            </a:r>
          </a:p>
          <a:p>
            <a:pPr marL="341313" indent="-341313" eaLnBrk="1" hangingPunct="1"/>
            <a:r>
              <a:rPr lang="en-US" altLang="en-US" sz="2800" dirty="0"/>
              <a:t>Threats to Firm within the industry sector.  Can we realistically continue to compete in this space?</a:t>
            </a:r>
          </a:p>
        </p:txBody>
      </p:sp>
      <p:sp>
        <p:nvSpPr>
          <p:cNvPr id="8196" name="Rectangle 3"/>
          <p:cNvSpPr>
            <a:spLocks noGrp="1" noChangeArrowheads="1"/>
          </p:cNvSpPr>
          <p:nvPr>
            <p:ph type="title"/>
          </p:nvPr>
        </p:nvSpPr>
        <p:spPr>
          <a:xfrm>
            <a:off x="1142902" y="499613"/>
            <a:ext cx="7638789" cy="914400"/>
          </a:xfrm>
          <a:solidFill>
            <a:schemeClr val="bg1"/>
          </a:solidFill>
          <a:extLst>
            <a:ext uri="{91240B29-F687-4F45-9708-019B960494DF}">
              <a14:hiddenLine xmlns:a14="http://schemas.microsoft.com/office/drawing/2010/main" w="9525">
                <a:solidFill>
                  <a:srgbClr val="000066"/>
                </a:solidFill>
                <a:miter lim="800000"/>
                <a:headEnd/>
                <a:tailEnd/>
              </a14:hiddenLine>
            </a:ext>
          </a:extLst>
        </p:spPr>
        <p:txBody>
          <a:bodyPr>
            <a:normAutofit fontScale="90000"/>
          </a:bodyPr>
          <a:lstStyle/>
          <a:p>
            <a:pPr eaLnBrk="1" hangingPunct="1"/>
            <a:r>
              <a:rPr lang="en-US" altLang="en-US" b="1" dirty="0">
                <a:solidFill>
                  <a:srgbClr val="003399"/>
                </a:solidFill>
              </a:rPr>
              <a:t>Assessing Our Competitive Position</a:t>
            </a:r>
          </a:p>
        </p:txBody>
      </p:sp>
    </p:spTree>
    <p:extLst>
      <p:ext uri="{BB962C8B-B14F-4D97-AF65-F5344CB8AC3E}">
        <p14:creationId xmlns:p14="http://schemas.microsoft.com/office/powerpoint/2010/main" val="26111716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43000" y="361950"/>
            <a:ext cx="8229600" cy="855464"/>
          </a:xfrm>
        </p:spPr>
        <p:txBody>
          <a:bodyPr>
            <a:normAutofit/>
          </a:bodyPr>
          <a:lstStyle/>
          <a:p>
            <a:pPr eaLnBrk="1" hangingPunct="1"/>
            <a:r>
              <a:rPr lang="en-US" altLang="en-US" sz="2800" b="1" dirty="0">
                <a:solidFill>
                  <a:srgbClr val="003399"/>
                </a:solidFill>
              </a:rPr>
              <a:t>Assessing Opportunities</a:t>
            </a:r>
          </a:p>
        </p:txBody>
      </p:sp>
      <p:sp>
        <p:nvSpPr>
          <p:cNvPr id="9220" name="Rectangle 3"/>
          <p:cNvSpPr>
            <a:spLocks noGrp="1" noChangeArrowheads="1"/>
          </p:cNvSpPr>
          <p:nvPr>
            <p:ph type="body" idx="1"/>
          </p:nvPr>
        </p:nvSpPr>
        <p:spPr>
          <a:xfrm>
            <a:off x="1143000" y="914400"/>
            <a:ext cx="7670800" cy="3397746"/>
          </a:xfrm>
        </p:spPr>
        <p:txBody>
          <a:bodyPr>
            <a:noAutofit/>
          </a:bodyPr>
          <a:lstStyle/>
          <a:p>
            <a:pPr marL="292100" indent="-292100">
              <a:spcBef>
                <a:spcPts val="0"/>
              </a:spcBef>
            </a:pPr>
            <a:r>
              <a:rPr lang="en-US" altLang="en-US" sz="2000" dirty="0"/>
              <a:t>What will be our firm’s greatest opportunities in the next 24 months?</a:t>
            </a:r>
          </a:p>
          <a:p>
            <a:pPr marL="292100" indent="-292100">
              <a:spcBef>
                <a:spcPts val="0"/>
              </a:spcBef>
            </a:pPr>
            <a:r>
              <a:rPr lang="en-US" altLang="en-US" sz="2000" dirty="0"/>
              <a:t>What are some major trends in strategic communications that could create new opportunities for us?</a:t>
            </a:r>
          </a:p>
          <a:p>
            <a:pPr marL="292100" indent="-292100">
              <a:spcBef>
                <a:spcPts val="0"/>
              </a:spcBef>
            </a:pPr>
            <a:r>
              <a:rPr lang="en-US" altLang="en-US" sz="2000" dirty="0"/>
              <a:t>What are some major trends in government affairs that could create new opportunities for us?</a:t>
            </a:r>
          </a:p>
          <a:p>
            <a:pPr marL="292100" indent="-292100" eaLnBrk="1" hangingPunct="1">
              <a:spcBef>
                <a:spcPts val="0"/>
              </a:spcBef>
            </a:pPr>
            <a:r>
              <a:rPr lang="en-US" altLang="en-US" sz="2000" dirty="0"/>
              <a:t>What firmwide areas should we focus on for cross-selling and driving new business?</a:t>
            </a:r>
          </a:p>
          <a:p>
            <a:pPr marL="292100" indent="-292100" eaLnBrk="1" hangingPunct="1">
              <a:spcBef>
                <a:spcPts val="0"/>
              </a:spcBef>
            </a:pPr>
            <a:r>
              <a:rPr lang="en-US" altLang="en-US" sz="2000" dirty="0"/>
              <a:t>Where can we find, or create, a competitive advantage?</a:t>
            </a:r>
          </a:p>
          <a:p>
            <a:pPr marL="292100" indent="-292100" eaLnBrk="1" hangingPunct="1">
              <a:spcBef>
                <a:spcPts val="0"/>
              </a:spcBef>
            </a:pPr>
            <a:r>
              <a:rPr lang="en-US" altLang="en-US" sz="2000" dirty="0"/>
              <a:t>Are there changes in the demand for certain types of services we offer? If so, what are they?</a:t>
            </a:r>
          </a:p>
          <a:p>
            <a:pPr marL="292100" indent="-292100" eaLnBrk="1" hangingPunct="1">
              <a:spcBef>
                <a:spcPts val="0"/>
              </a:spcBef>
            </a:pPr>
            <a:r>
              <a:rPr lang="en-US" altLang="en-US" sz="2000" dirty="0"/>
              <a:t>What legislative, regulatory, or business activities could create new opportunities for us?</a:t>
            </a:r>
          </a:p>
          <a:p>
            <a:pPr marL="292100" indent="-292100" eaLnBrk="1" hangingPunct="1">
              <a:buFontTx/>
              <a:buNone/>
            </a:pPr>
            <a:endParaRPr lang="en-US" altLang="en-US" sz="2000" u="sng" dirty="0"/>
          </a:p>
        </p:txBody>
      </p:sp>
    </p:spTree>
    <p:extLst>
      <p:ext uri="{BB962C8B-B14F-4D97-AF65-F5344CB8AC3E}">
        <p14:creationId xmlns:p14="http://schemas.microsoft.com/office/powerpoint/2010/main" val="97008261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43000" y="285750"/>
            <a:ext cx="8229600" cy="855464"/>
          </a:xfrm>
        </p:spPr>
        <p:txBody>
          <a:bodyPr>
            <a:normAutofit/>
          </a:bodyPr>
          <a:lstStyle/>
          <a:p>
            <a:pPr eaLnBrk="1" hangingPunct="1"/>
            <a:r>
              <a:rPr lang="en-US" altLang="en-US" sz="2800" b="1" dirty="0">
                <a:solidFill>
                  <a:srgbClr val="003399"/>
                </a:solidFill>
              </a:rPr>
              <a:t>Assessing Industry Threats</a:t>
            </a:r>
          </a:p>
        </p:txBody>
      </p:sp>
      <p:sp>
        <p:nvSpPr>
          <p:cNvPr id="9220" name="Rectangle 3"/>
          <p:cNvSpPr>
            <a:spLocks noGrp="1" noChangeArrowheads="1"/>
          </p:cNvSpPr>
          <p:nvPr>
            <p:ph type="body" idx="1"/>
          </p:nvPr>
        </p:nvSpPr>
        <p:spPr>
          <a:xfrm>
            <a:off x="1128623" y="971550"/>
            <a:ext cx="7848600" cy="3304282"/>
          </a:xfrm>
        </p:spPr>
        <p:txBody>
          <a:bodyPr>
            <a:noAutofit/>
          </a:bodyPr>
          <a:lstStyle/>
          <a:p>
            <a:pPr marL="292100" indent="-292100">
              <a:spcBef>
                <a:spcPts val="0"/>
              </a:spcBef>
            </a:pPr>
            <a:r>
              <a:rPr lang="en-US" altLang="en-US" sz="2000" dirty="0"/>
              <a:t>What will be our firm’s greatest challenges in the next 24 months?</a:t>
            </a:r>
          </a:p>
          <a:p>
            <a:pPr marL="292100" indent="-292100">
              <a:spcBef>
                <a:spcPts val="0"/>
              </a:spcBef>
            </a:pPr>
            <a:r>
              <a:rPr lang="en-US" altLang="en-US" sz="2000" dirty="0"/>
              <a:t>Are there other firms that are actively pursuing our clients? What are they offering or doing that we are not? </a:t>
            </a:r>
          </a:p>
          <a:p>
            <a:pPr marL="292100" indent="-292100">
              <a:spcBef>
                <a:spcPts val="0"/>
              </a:spcBef>
            </a:pPr>
            <a:r>
              <a:rPr lang="en-US" altLang="en-US" sz="2000" dirty="0"/>
              <a:t>What external obstacles do you face when pursuing new business? </a:t>
            </a:r>
          </a:p>
          <a:p>
            <a:pPr marL="292100" indent="-292100" eaLnBrk="1" hangingPunct="1">
              <a:spcBef>
                <a:spcPts val="0"/>
              </a:spcBef>
            </a:pPr>
            <a:r>
              <a:rPr lang="en-US" altLang="en-US" sz="2000" dirty="0"/>
              <a:t>What are our competitors doing that you think may result in a loss of clients or market share?</a:t>
            </a:r>
          </a:p>
          <a:p>
            <a:pPr marL="292100" indent="-292100" eaLnBrk="1" hangingPunct="1">
              <a:spcBef>
                <a:spcPts val="0"/>
              </a:spcBef>
            </a:pPr>
            <a:r>
              <a:rPr lang="en-US" altLang="en-US" sz="2000" dirty="0"/>
              <a:t>What are some major trends in strategic communications that could negatively impact our business? </a:t>
            </a:r>
          </a:p>
          <a:p>
            <a:pPr marL="292100" indent="-292100" eaLnBrk="1" hangingPunct="1">
              <a:spcBef>
                <a:spcPts val="0"/>
              </a:spcBef>
            </a:pPr>
            <a:r>
              <a:rPr lang="en-US" altLang="en-US" sz="2000" dirty="0"/>
              <a:t>What are some major trends in government affairs that could negatively impact our business?</a:t>
            </a:r>
          </a:p>
          <a:p>
            <a:pPr marL="292100" indent="-292100" eaLnBrk="1" hangingPunct="1">
              <a:spcBef>
                <a:spcPts val="0"/>
              </a:spcBef>
            </a:pPr>
            <a:endParaRPr lang="en-US" altLang="en-US" sz="2000" dirty="0"/>
          </a:p>
        </p:txBody>
      </p:sp>
    </p:spTree>
    <p:extLst>
      <p:ext uri="{BB962C8B-B14F-4D97-AF65-F5344CB8AC3E}">
        <p14:creationId xmlns:p14="http://schemas.microsoft.com/office/powerpoint/2010/main" val="29607254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a:off x="510384" y="1299368"/>
            <a:ext cx="1676400" cy="10207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Internal Origin</a:t>
            </a:r>
          </a:p>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(current attributes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of organization) </a:t>
            </a:r>
          </a:p>
        </p:txBody>
      </p:sp>
      <p:sp>
        <p:nvSpPr>
          <p:cNvPr id="9" name="Rectangle 8"/>
          <p:cNvSpPr/>
          <p:nvPr/>
        </p:nvSpPr>
        <p:spPr>
          <a:xfrm rot="16200000">
            <a:off x="434184" y="3051969"/>
            <a:ext cx="1828799" cy="10207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External  Origin</a:t>
            </a:r>
          </a:p>
          <a:p>
            <a:pPr algn="ctr" eaLnBrk="1" fontAlgn="auto" hangingPunct="1">
              <a:spcBef>
                <a:spcPts val="0"/>
              </a:spcBef>
              <a:spcAft>
                <a:spcPts val="0"/>
              </a:spcAft>
              <a:defRPr/>
            </a:pPr>
            <a:r>
              <a:rPr lang="en-US" sz="1400" dirty="0">
                <a:latin typeface="Arial" panose="020B0604020202020204" pitchFamily="34" charset="0"/>
                <a:cs typeface="Arial" panose="020B0604020202020204" pitchFamily="34" charset="0"/>
              </a:rPr>
              <a:t>(current attributes of community/industry) </a:t>
            </a:r>
          </a:p>
        </p:txBody>
      </p:sp>
      <p:graphicFrame>
        <p:nvGraphicFramePr>
          <p:cNvPr id="8" name="Diagram 7"/>
          <p:cNvGraphicFramePr/>
          <p:nvPr>
            <p:extLst>
              <p:ext uri="{D42A27DB-BD31-4B8C-83A1-F6EECF244321}">
                <p14:modId xmlns:p14="http://schemas.microsoft.com/office/powerpoint/2010/main" val="1695580736"/>
              </p:ext>
            </p:extLst>
          </p:nvPr>
        </p:nvGraphicFramePr>
        <p:xfrm>
          <a:off x="1905000" y="1123950"/>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2133600" y="495300"/>
            <a:ext cx="2819400" cy="5941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b="1" dirty="0">
                <a:latin typeface="Arial" panose="020B0604020202020204" pitchFamily="34" charset="0"/>
                <a:cs typeface="Arial" panose="020B0604020202020204" pitchFamily="34" charset="0"/>
              </a:rPr>
              <a:t>HELPFUL</a:t>
            </a:r>
            <a:endParaRPr lang="en-US" sz="1600" b="1" dirty="0">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to Achieving the Objective</a:t>
            </a:r>
          </a:p>
        </p:txBody>
      </p:sp>
      <p:sp>
        <p:nvSpPr>
          <p:cNvPr id="12" name="Rectangle 11"/>
          <p:cNvSpPr/>
          <p:nvPr/>
        </p:nvSpPr>
        <p:spPr>
          <a:xfrm>
            <a:off x="4953000" y="495300"/>
            <a:ext cx="2895600" cy="5941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latin typeface="Arial" panose="020B0604020202020204" pitchFamily="34" charset="0"/>
                <a:cs typeface="Arial" panose="020B0604020202020204" pitchFamily="34" charset="0"/>
              </a:rPr>
              <a:t>HARMFUL</a:t>
            </a:r>
            <a:endParaRPr lang="en-US" sz="1400" b="1" dirty="0">
              <a:latin typeface="Arial" panose="020B0604020202020204" pitchFamily="34" charset="0"/>
              <a:cs typeface="Arial" panose="020B0604020202020204" pitchFamily="34" charset="0"/>
            </a:endParaRPr>
          </a:p>
          <a:p>
            <a:pPr algn="ctr" eaLnBrk="1" fontAlgn="auto" hangingPunct="1">
              <a:spcBef>
                <a:spcPts val="0"/>
              </a:spcBef>
              <a:spcAft>
                <a:spcPts val="0"/>
              </a:spcAft>
              <a:defRPr/>
            </a:pPr>
            <a:r>
              <a:rPr lang="en-US" sz="1600" dirty="0">
                <a:latin typeface="Arial" panose="020B0604020202020204" pitchFamily="34" charset="0"/>
                <a:cs typeface="Arial" panose="020B0604020202020204" pitchFamily="34" charset="0"/>
              </a:rPr>
              <a:t>to Achieving the Objective</a:t>
            </a:r>
          </a:p>
        </p:txBody>
      </p:sp>
    </p:spTree>
    <p:extLst>
      <p:ext uri="{BB962C8B-B14F-4D97-AF65-F5344CB8AC3E}">
        <p14:creationId xmlns:p14="http://schemas.microsoft.com/office/powerpoint/2010/main" val="3335679479"/>
      </p:ext>
    </p:extLst>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85750"/>
            <a:ext cx="7772400" cy="857250"/>
          </a:xfrm>
        </p:spPr>
        <p:txBody>
          <a:bodyPr>
            <a:normAutofit/>
          </a:bodyPr>
          <a:lstStyle/>
          <a:p>
            <a:pPr eaLnBrk="1" hangingPunct="1"/>
            <a:r>
              <a:rPr lang="en-US" altLang="en-US" sz="4000" dirty="0"/>
              <a:t>Reality Check - Growth Areas</a:t>
            </a:r>
          </a:p>
        </p:txBody>
      </p:sp>
      <p:sp>
        <p:nvSpPr>
          <p:cNvPr id="22531" name="Rectangle 114"/>
          <p:cNvSpPr>
            <a:spLocks noChangeArrowheads="1"/>
          </p:cNvSpPr>
          <p:nvPr/>
        </p:nvSpPr>
        <p:spPr bwMode="auto">
          <a:xfrm>
            <a:off x="0" y="41021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graphicFrame>
        <p:nvGraphicFramePr>
          <p:cNvPr id="4119" name="Group 23"/>
          <p:cNvGraphicFramePr>
            <a:graphicFrameLocks noGrp="1"/>
          </p:cNvGraphicFramePr>
          <p:nvPr/>
        </p:nvGraphicFramePr>
        <p:xfrm>
          <a:off x="304800" y="1600200"/>
          <a:ext cx="8534400" cy="2971852"/>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8861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Strengths</a:t>
                      </a: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Challenges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Opportunities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Weaknesses</a:t>
                      </a: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32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42180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71450"/>
            <a:ext cx="7772400" cy="857250"/>
          </a:xfrm>
        </p:spPr>
        <p:txBody>
          <a:bodyPr>
            <a:normAutofit fontScale="90000"/>
          </a:bodyPr>
          <a:lstStyle/>
          <a:p>
            <a:pPr eaLnBrk="1" hangingPunct="1"/>
            <a:r>
              <a:rPr lang="en-US" altLang="en-US" sz="4000" dirty="0"/>
              <a:t>Reality Check - Client Value and Loyalty</a:t>
            </a:r>
          </a:p>
        </p:txBody>
      </p:sp>
      <p:sp>
        <p:nvSpPr>
          <p:cNvPr id="23555" name="Rectangle 114"/>
          <p:cNvSpPr>
            <a:spLocks noChangeArrowheads="1"/>
          </p:cNvSpPr>
          <p:nvPr/>
        </p:nvSpPr>
        <p:spPr bwMode="auto">
          <a:xfrm>
            <a:off x="0" y="41021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graphicFrame>
        <p:nvGraphicFramePr>
          <p:cNvPr id="4119" name="Group 23"/>
          <p:cNvGraphicFramePr>
            <a:graphicFrameLocks noGrp="1"/>
          </p:cNvGraphicFramePr>
          <p:nvPr>
            <p:extLst>
              <p:ext uri="{D42A27DB-BD31-4B8C-83A1-F6EECF244321}">
                <p14:modId xmlns:p14="http://schemas.microsoft.com/office/powerpoint/2010/main" val="2078941494"/>
              </p:ext>
            </p:extLst>
          </p:nvPr>
        </p:nvGraphicFramePr>
        <p:xfrm>
          <a:off x="457200" y="1494790"/>
          <a:ext cx="8534400" cy="2971852"/>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Strengths</a:t>
                      </a: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Challenges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Opportunities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Weaknesses</a:t>
                      </a: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32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6405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70290" y="171398"/>
            <a:ext cx="7772400" cy="857250"/>
          </a:xfrm>
        </p:spPr>
        <p:txBody>
          <a:bodyPr>
            <a:normAutofit/>
          </a:bodyPr>
          <a:lstStyle/>
          <a:p>
            <a:pPr eaLnBrk="1" hangingPunct="1"/>
            <a:r>
              <a:rPr lang="en-US" altLang="en-US" sz="4000" dirty="0"/>
              <a:t>Reality Check - Attract Talent</a:t>
            </a:r>
          </a:p>
        </p:txBody>
      </p:sp>
      <p:sp>
        <p:nvSpPr>
          <p:cNvPr id="24579" name="Rectangle 114"/>
          <p:cNvSpPr>
            <a:spLocks noChangeArrowheads="1"/>
          </p:cNvSpPr>
          <p:nvPr/>
        </p:nvSpPr>
        <p:spPr bwMode="auto">
          <a:xfrm>
            <a:off x="0" y="41021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graphicFrame>
        <p:nvGraphicFramePr>
          <p:cNvPr id="4119" name="Group 23"/>
          <p:cNvGraphicFramePr>
            <a:graphicFrameLocks noGrp="1"/>
          </p:cNvGraphicFramePr>
          <p:nvPr/>
        </p:nvGraphicFramePr>
        <p:xfrm>
          <a:off x="457200" y="1143000"/>
          <a:ext cx="8534400" cy="2971852"/>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8861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Strengths</a:t>
                      </a: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Challenges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Opportunities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Weaknesses</a:t>
                      </a: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32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8962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5800" y="171450"/>
            <a:ext cx="7772400" cy="857250"/>
          </a:xfrm>
        </p:spPr>
        <p:txBody>
          <a:bodyPr>
            <a:normAutofit fontScale="90000"/>
          </a:bodyPr>
          <a:lstStyle/>
          <a:p>
            <a:pPr eaLnBrk="1" hangingPunct="1"/>
            <a:r>
              <a:rPr lang="en-US" altLang="en-US" sz="4000" dirty="0"/>
              <a:t>Reality Check - For Retain Talent</a:t>
            </a:r>
          </a:p>
        </p:txBody>
      </p:sp>
      <p:sp>
        <p:nvSpPr>
          <p:cNvPr id="25603" name="Rectangle 114"/>
          <p:cNvSpPr>
            <a:spLocks noChangeArrowheads="1"/>
          </p:cNvSpPr>
          <p:nvPr/>
        </p:nvSpPr>
        <p:spPr bwMode="auto">
          <a:xfrm>
            <a:off x="0" y="41021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graphicFrame>
        <p:nvGraphicFramePr>
          <p:cNvPr id="28676" name="Group 4"/>
          <p:cNvGraphicFramePr>
            <a:graphicFrameLocks noGrp="1"/>
          </p:cNvGraphicFramePr>
          <p:nvPr/>
        </p:nvGraphicFramePr>
        <p:xfrm>
          <a:off x="457200" y="1143000"/>
          <a:ext cx="8534400" cy="2971852"/>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8861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Strengths</a:t>
                      </a: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Challenges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Opportunities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Weaknesses</a:t>
                      </a: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32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2102472"/>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796" y="133350"/>
            <a:ext cx="8229600" cy="857250"/>
          </a:xfrm>
        </p:spPr>
        <p:txBody>
          <a:bodyPr/>
          <a:lstStyle/>
          <a:p>
            <a:pPr eaLnBrk="1" fontAlgn="auto" hangingPunct="1">
              <a:spcAft>
                <a:spcPts val="0"/>
              </a:spcAft>
              <a:defRPr/>
            </a:pPr>
            <a:r>
              <a:rPr lang="en-US" dirty="0">
                <a:ea typeface="+mj-ea"/>
                <a:cs typeface="+mj-cs"/>
              </a:rPr>
              <a:t>Pyramid </a:t>
            </a:r>
            <a:r>
              <a:rPr lang="en-US" sz="3200" dirty="0">
                <a:ea typeface="+mj-ea"/>
                <a:cs typeface="+mj-cs"/>
              </a:rPr>
              <a:t>of</a:t>
            </a:r>
            <a:r>
              <a:rPr lang="en-US" dirty="0">
                <a:ea typeface="+mj-ea"/>
                <a:cs typeface="+mj-cs"/>
              </a:rPr>
              <a:t> Success</a:t>
            </a:r>
          </a:p>
        </p:txBody>
      </p:sp>
      <p:graphicFrame>
        <p:nvGraphicFramePr>
          <p:cNvPr id="16" name="Diagram 15"/>
          <p:cNvGraphicFramePr/>
          <p:nvPr>
            <p:extLst>
              <p:ext uri="{D42A27DB-BD31-4B8C-83A1-F6EECF244321}">
                <p14:modId xmlns:p14="http://schemas.microsoft.com/office/powerpoint/2010/main" val="1053766258"/>
              </p:ext>
            </p:extLst>
          </p:nvPr>
        </p:nvGraphicFramePr>
        <p:xfrm>
          <a:off x="3352800" y="-128155"/>
          <a:ext cx="10058400" cy="5519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780941"/>
      </p:ext>
    </p:extLst>
  </p:cSld>
  <p:clrMapOvr>
    <a:masterClrMapping/>
  </p:clrMapOvr>
  <p:transition spd="slow">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685800" y="171450"/>
            <a:ext cx="7772400" cy="857250"/>
          </a:xfrm>
        </p:spPr>
        <p:txBody>
          <a:bodyPr>
            <a:normAutofit/>
          </a:bodyPr>
          <a:lstStyle/>
          <a:p>
            <a:pPr eaLnBrk="1" hangingPunct="1"/>
            <a:r>
              <a:rPr lang="en-US" altLang="en-US" sz="4000" dirty="0"/>
              <a:t>Reality Check - Develop Talent</a:t>
            </a:r>
          </a:p>
        </p:txBody>
      </p:sp>
      <p:sp>
        <p:nvSpPr>
          <p:cNvPr id="26627" name="Rectangle 114"/>
          <p:cNvSpPr>
            <a:spLocks noChangeArrowheads="1"/>
          </p:cNvSpPr>
          <p:nvPr/>
        </p:nvSpPr>
        <p:spPr bwMode="auto">
          <a:xfrm>
            <a:off x="0" y="41021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graphicFrame>
        <p:nvGraphicFramePr>
          <p:cNvPr id="30724" name="Group 4"/>
          <p:cNvGraphicFramePr>
            <a:graphicFrameLocks noGrp="1"/>
          </p:cNvGraphicFramePr>
          <p:nvPr/>
        </p:nvGraphicFramePr>
        <p:xfrm>
          <a:off x="457200" y="1143000"/>
          <a:ext cx="8534400" cy="2971852"/>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8861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Strengths</a:t>
                      </a: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Challenges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Opportunities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Weaknesses</a:t>
                      </a: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32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44270230"/>
      </p:ext>
    </p:extLst>
  </p:cSld>
  <p:clrMapOvr>
    <a:masterClrMapping/>
  </p:clrMapOvr>
  <p:transition spd="slow">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171450"/>
            <a:ext cx="7772400" cy="857250"/>
          </a:xfrm>
        </p:spPr>
        <p:txBody>
          <a:bodyPr>
            <a:normAutofit/>
          </a:bodyPr>
          <a:lstStyle/>
          <a:p>
            <a:pPr eaLnBrk="1" hangingPunct="1"/>
            <a:r>
              <a:rPr lang="en-US" altLang="en-US" sz="4000" dirty="0"/>
              <a:t>Reality Check - Community</a:t>
            </a:r>
          </a:p>
        </p:txBody>
      </p:sp>
      <p:sp>
        <p:nvSpPr>
          <p:cNvPr id="27651" name="Rectangle 114"/>
          <p:cNvSpPr>
            <a:spLocks noChangeArrowheads="1"/>
          </p:cNvSpPr>
          <p:nvPr/>
        </p:nvSpPr>
        <p:spPr bwMode="auto">
          <a:xfrm>
            <a:off x="0" y="41021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graphicFrame>
        <p:nvGraphicFramePr>
          <p:cNvPr id="32772" name="Group 4"/>
          <p:cNvGraphicFramePr>
            <a:graphicFrameLocks noGrp="1"/>
          </p:cNvGraphicFramePr>
          <p:nvPr/>
        </p:nvGraphicFramePr>
        <p:xfrm>
          <a:off x="457200" y="1143000"/>
          <a:ext cx="8534400" cy="2971852"/>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8861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Strengths</a:t>
                      </a: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Challenges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Opportunities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Weaknesses</a:t>
                      </a: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32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036216"/>
      </p:ext>
    </p:extLst>
  </p:cSld>
  <p:clrMapOvr>
    <a:masterClrMapping/>
  </p:clrMapOvr>
  <p:transition spd="slow">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77827" y="285750"/>
            <a:ext cx="8839200" cy="857250"/>
          </a:xfrm>
        </p:spPr>
        <p:txBody>
          <a:bodyPr>
            <a:normAutofit fontScale="90000"/>
          </a:bodyPr>
          <a:lstStyle/>
          <a:p>
            <a:pPr eaLnBrk="1" hangingPunct="1"/>
            <a:r>
              <a:rPr lang="en-US" altLang="en-US" sz="4000" dirty="0"/>
              <a:t>Reality Check - Business Development</a:t>
            </a:r>
          </a:p>
        </p:txBody>
      </p:sp>
      <p:sp>
        <p:nvSpPr>
          <p:cNvPr id="26627" name="Rectangle 114"/>
          <p:cNvSpPr>
            <a:spLocks noChangeArrowheads="1"/>
          </p:cNvSpPr>
          <p:nvPr/>
        </p:nvSpPr>
        <p:spPr bwMode="auto">
          <a:xfrm>
            <a:off x="0" y="410218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p>
        </p:txBody>
      </p:sp>
      <p:graphicFrame>
        <p:nvGraphicFramePr>
          <p:cNvPr id="30724" name="Group 4"/>
          <p:cNvGraphicFramePr>
            <a:graphicFrameLocks noGrp="1"/>
          </p:cNvGraphicFramePr>
          <p:nvPr/>
        </p:nvGraphicFramePr>
        <p:xfrm>
          <a:off x="457200" y="1143000"/>
          <a:ext cx="8534400" cy="2971852"/>
        </p:xfrm>
        <a:graphic>
          <a:graphicData uri="http://schemas.openxmlformats.org/drawingml/2006/table">
            <a:tbl>
              <a:tblPr/>
              <a:tblGrid>
                <a:gridCol w="1828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38861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Strengths</a:t>
                      </a: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Challenges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Opportunities</a:t>
                      </a: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Weaknesses</a:t>
                      </a: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324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6378105"/>
      </p:ext>
    </p:extLst>
  </p:cSld>
  <p:clrMapOvr>
    <a:masterClrMapping/>
  </p:clrMapOvr>
  <p:transition spd="slow">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381000" y="285750"/>
            <a:ext cx="8229600" cy="1085850"/>
          </a:xfrm>
        </p:spPr>
        <p:txBody>
          <a:bodyPr>
            <a:normAutofit fontScale="90000"/>
          </a:bodyPr>
          <a:lstStyle/>
          <a:p>
            <a:pPr eaLnBrk="1" hangingPunct="1"/>
            <a:r>
              <a:rPr lang="en-US" altLang="en-US" sz="2800" dirty="0"/>
              <a:t>Who Does it (possibly) Better and why? </a:t>
            </a:r>
            <a:br>
              <a:rPr lang="en-US" altLang="en-US" sz="2800" dirty="0"/>
            </a:br>
            <a:r>
              <a:rPr lang="en-US" altLang="en-US" sz="2800" dirty="0"/>
              <a:t>Our Top 3 Competitors in This Space</a:t>
            </a:r>
            <a:br>
              <a:rPr lang="en-US" altLang="en-US" sz="2800" dirty="0"/>
            </a:br>
            <a:endParaRPr lang="en-US" altLang="en-US" sz="2800" dirty="0"/>
          </a:p>
        </p:txBody>
      </p:sp>
      <p:graphicFrame>
        <p:nvGraphicFramePr>
          <p:cNvPr id="6162" name="Group 18"/>
          <p:cNvGraphicFramePr>
            <a:graphicFrameLocks noGrp="1"/>
          </p:cNvGraphicFramePr>
          <p:nvPr>
            <p:ph idx="4294967295"/>
            <p:extLst>
              <p:ext uri="{D42A27DB-BD31-4B8C-83A1-F6EECF244321}">
                <p14:modId xmlns:p14="http://schemas.microsoft.com/office/powerpoint/2010/main" val="3102490648"/>
              </p:ext>
            </p:extLst>
          </p:nvPr>
        </p:nvGraphicFramePr>
        <p:xfrm>
          <a:off x="457200" y="1885950"/>
          <a:ext cx="8229600" cy="2914650"/>
        </p:xfrm>
        <a:graphic>
          <a:graphicData uri="http://schemas.openxmlformats.org/drawingml/2006/table">
            <a:tbl>
              <a:tblPr/>
              <a:tblGrid>
                <a:gridCol w="2743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191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Firm Name</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Their Strengths</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Their Weaknesses</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95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99126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body" idx="1"/>
          </p:nvPr>
        </p:nvSpPr>
        <p:spPr>
          <a:xfrm>
            <a:off x="152400" y="400050"/>
            <a:ext cx="8839200" cy="3829050"/>
          </a:xfrm>
        </p:spPr>
        <p:txBody>
          <a:bodyPr>
            <a:normAutofit fontScale="92500" lnSpcReduction="10000"/>
          </a:bodyPr>
          <a:lstStyle/>
          <a:p>
            <a:pPr marL="109537" indent="0" algn="ctr" eaLnBrk="1" hangingPunct="1">
              <a:buNone/>
            </a:pPr>
            <a:r>
              <a:rPr lang="en-US" sz="8800" dirty="0"/>
              <a:t>Activity </a:t>
            </a:r>
          </a:p>
          <a:p>
            <a:pPr marL="109537" indent="0" algn="ctr" eaLnBrk="1" hangingPunct="1">
              <a:buNone/>
            </a:pPr>
            <a:r>
              <a:rPr lang="en-US" sz="8800" dirty="0"/>
              <a:t>and </a:t>
            </a:r>
          </a:p>
          <a:p>
            <a:pPr marL="109537" indent="0" algn="ctr" eaLnBrk="1" hangingPunct="1">
              <a:buNone/>
            </a:pPr>
            <a:r>
              <a:rPr lang="en-US" sz="8800" dirty="0"/>
              <a:t>Actions!</a:t>
            </a:r>
          </a:p>
          <a:p>
            <a:pPr marL="109537" indent="0" algn="ctr" eaLnBrk="1" hangingPunct="1">
              <a:buNone/>
            </a:pPr>
            <a:endParaRPr lang="en-US" sz="8800" dirty="0"/>
          </a:p>
        </p:txBody>
      </p:sp>
    </p:spTree>
    <p:extLst>
      <p:ext uri="{BB962C8B-B14F-4D97-AF65-F5344CB8AC3E}">
        <p14:creationId xmlns:p14="http://schemas.microsoft.com/office/powerpoint/2010/main" val="821457203"/>
      </p:ext>
    </p:extLst>
  </p:cSld>
  <p:clrMapOvr>
    <a:masterClrMapping/>
  </p:clrMapOvr>
  <p:transition spd="slow">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type="body" idx="1"/>
          </p:nvPr>
        </p:nvSpPr>
        <p:spPr>
          <a:xfrm>
            <a:off x="152400" y="1143000"/>
            <a:ext cx="8839200" cy="3829050"/>
          </a:xfrm>
        </p:spPr>
        <p:txBody>
          <a:bodyPr>
            <a:normAutofit fontScale="92500"/>
          </a:bodyPr>
          <a:lstStyle/>
          <a:p>
            <a:pPr eaLnBrk="1" hangingPunct="1">
              <a:lnSpc>
                <a:spcPct val="110000"/>
              </a:lnSpc>
            </a:pPr>
            <a:r>
              <a:rPr lang="en-US" sz="2800" dirty="0"/>
              <a:t>What will we need to do different in the next two years?</a:t>
            </a:r>
          </a:p>
          <a:p>
            <a:pPr eaLnBrk="1" hangingPunct="1">
              <a:lnSpc>
                <a:spcPct val="110000"/>
              </a:lnSpc>
            </a:pPr>
            <a:r>
              <a:rPr lang="en-US" sz="2800" dirty="0"/>
              <a:t>What Should Our Service Delivery Model Be in five years?</a:t>
            </a:r>
          </a:p>
          <a:p>
            <a:pPr eaLnBrk="1" hangingPunct="1">
              <a:lnSpc>
                <a:spcPct val="110000"/>
              </a:lnSpc>
            </a:pPr>
            <a:r>
              <a:rPr lang="en-US" sz="2800" dirty="0"/>
              <a:t>What Type of People Should We Hire – Our Set of Capabilities?</a:t>
            </a:r>
          </a:p>
          <a:p>
            <a:pPr eaLnBrk="1" hangingPunct="1">
              <a:lnSpc>
                <a:spcPct val="110000"/>
              </a:lnSpc>
            </a:pPr>
            <a:r>
              <a:rPr lang="en-US" sz="2800" dirty="0"/>
              <a:t>Who Do We Need to Promote and Invest In?</a:t>
            </a:r>
          </a:p>
          <a:p>
            <a:pPr eaLnBrk="1" hangingPunct="1">
              <a:lnSpc>
                <a:spcPct val="110000"/>
              </a:lnSpc>
            </a:pPr>
            <a:r>
              <a:rPr lang="en-US" sz="2800" dirty="0"/>
              <a:t>How will we structure our client relationships?</a:t>
            </a:r>
          </a:p>
          <a:p>
            <a:pPr eaLnBrk="1" hangingPunct="1"/>
            <a:endParaRPr lang="en-US" sz="2800" dirty="0"/>
          </a:p>
          <a:p>
            <a:pPr eaLnBrk="1" hangingPunct="1"/>
            <a:endParaRPr lang="en-US" sz="2800" dirty="0"/>
          </a:p>
        </p:txBody>
      </p:sp>
      <p:sp>
        <p:nvSpPr>
          <p:cNvPr id="2" name="TextBox 1"/>
          <p:cNvSpPr txBox="1"/>
          <p:nvPr/>
        </p:nvSpPr>
        <p:spPr>
          <a:xfrm>
            <a:off x="228600" y="342900"/>
            <a:ext cx="7696200" cy="584775"/>
          </a:xfrm>
          <a:prstGeom prst="rect">
            <a:avLst/>
          </a:prstGeom>
          <a:noFill/>
        </p:spPr>
        <p:txBody>
          <a:bodyPr wrap="square" rtlCol="0">
            <a:spAutoFit/>
          </a:bodyPr>
          <a:lstStyle/>
          <a:p>
            <a:r>
              <a:rPr lang="en-US" sz="3200" dirty="0"/>
              <a:t>Activity</a:t>
            </a:r>
          </a:p>
        </p:txBody>
      </p:sp>
    </p:spTree>
    <p:extLst>
      <p:ext uri="{BB962C8B-B14F-4D97-AF65-F5344CB8AC3E}">
        <p14:creationId xmlns:p14="http://schemas.microsoft.com/office/powerpoint/2010/main" val="2491600005"/>
      </p:ext>
    </p:extLst>
  </p:cSld>
  <p:clrMapOvr>
    <a:masterClrMapping/>
  </p:clrMapOvr>
  <p:transition spd="slow">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609601" y="209550"/>
            <a:ext cx="8095988" cy="914400"/>
          </a:xfrm>
        </p:spPr>
        <p:txBody>
          <a:bodyPr>
            <a:normAutofit fontScale="90000"/>
          </a:bodyPr>
          <a:lstStyle/>
          <a:p>
            <a:pPr eaLnBrk="1" hangingPunct="1"/>
            <a:r>
              <a:rPr lang="en-US" altLang="en-US" dirty="0"/>
              <a:t>What Are Our Next - Steps and Actions</a:t>
            </a:r>
          </a:p>
        </p:txBody>
      </p:sp>
      <p:graphicFrame>
        <p:nvGraphicFramePr>
          <p:cNvPr id="9234" name="Group 18"/>
          <p:cNvGraphicFramePr>
            <a:graphicFrameLocks noGrp="1"/>
          </p:cNvGraphicFramePr>
          <p:nvPr>
            <p:ph idx="4294967295"/>
          </p:nvPr>
        </p:nvGraphicFramePr>
        <p:xfrm>
          <a:off x="457200" y="1200150"/>
          <a:ext cx="8229600" cy="3371850"/>
        </p:xfrm>
        <a:graphic>
          <a:graphicData uri="http://schemas.openxmlformats.org/drawingml/2006/table">
            <a:tbl>
              <a:tblPr/>
              <a:tblGrid>
                <a:gridCol w="2743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992981">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Calibri" pitchFamily="34" charset="0"/>
                        </a:rPr>
                        <a:t>Activity</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Deadline</a:t>
                      </a: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Calibri" pitchFamily="34" charset="0"/>
                        </a:rPr>
                        <a:t>Resources Needed (Human Capital and $)</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7886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Calibri" pitchFamily="34"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86235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a:xfrm>
            <a:off x="457200" y="1771650"/>
            <a:ext cx="8229600" cy="3051572"/>
          </a:xfrm>
        </p:spPr>
        <p:txBody>
          <a:bodyPr/>
          <a:lstStyle/>
          <a:p>
            <a:pPr marL="0" lvl="1" indent="0" algn="ctr">
              <a:buFont typeface="Arial" pitchFamily="34" charset="0"/>
              <a:buNone/>
              <a:defRPr/>
            </a:pPr>
            <a:r>
              <a:rPr lang="en-US" sz="4000" dirty="0"/>
              <a:t>Three Actions You Commit to Doing in the Next 12 Months?</a:t>
            </a:r>
          </a:p>
          <a:p>
            <a:pPr marL="342900" lvl="1" indent="-342900" algn="ctr">
              <a:buFont typeface="Arial" pitchFamily="34" charset="0"/>
              <a:buChar char="•"/>
              <a:defRPr/>
            </a:pPr>
            <a:endParaRPr lang="en-US" sz="4000" dirty="0"/>
          </a:p>
        </p:txBody>
      </p:sp>
    </p:spTree>
    <p:extLst>
      <p:ext uri="{BB962C8B-B14F-4D97-AF65-F5344CB8AC3E}">
        <p14:creationId xmlns:p14="http://schemas.microsoft.com/office/powerpoint/2010/main" val="334815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66700"/>
            <a:ext cx="8229600" cy="857250"/>
          </a:xfrm>
        </p:spPr>
        <p:txBody>
          <a:bodyPr>
            <a:normAutofit/>
          </a:bodyPr>
          <a:lstStyle/>
          <a:p>
            <a:pPr eaLnBrk="1" fontAlgn="auto" hangingPunct="1">
              <a:spcAft>
                <a:spcPts val="0"/>
              </a:spcAft>
              <a:defRPr/>
            </a:pPr>
            <a:r>
              <a:rPr lang="en-US" dirty="0">
                <a:ea typeface="+mj-ea"/>
                <a:cs typeface="+mj-cs"/>
              </a:rPr>
              <a:t>Trends in Your Practice Areas</a:t>
            </a:r>
          </a:p>
        </p:txBody>
      </p:sp>
    </p:spTree>
    <p:extLst>
      <p:ext uri="{BB962C8B-B14F-4D97-AF65-F5344CB8AC3E}">
        <p14:creationId xmlns:p14="http://schemas.microsoft.com/office/powerpoint/2010/main" val="3728302155"/>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5921"/>
            <a:ext cx="4495801" cy="914400"/>
          </a:xfrm>
        </p:spPr>
        <p:txBody>
          <a:bodyPr>
            <a:normAutofit fontScale="90000"/>
          </a:bodyPr>
          <a:lstStyle/>
          <a:p>
            <a:r>
              <a:rPr lang="en-US" dirty="0"/>
              <a:t>What Industries Are Up and What Industries are Down</a:t>
            </a:r>
          </a:p>
        </p:txBody>
      </p:sp>
      <p:sp>
        <p:nvSpPr>
          <p:cNvPr id="3" name="Content Placeholder 2"/>
          <p:cNvSpPr>
            <a:spLocks noGrp="1"/>
          </p:cNvSpPr>
          <p:nvPr>
            <p:ph idx="1"/>
          </p:nvPr>
        </p:nvSpPr>
        <p:spPr>
          <a:xfrm>
            <a:off x="349464" y="1885950"/>
            <a:ext cx="3867411" cy="3657600"/>
          </a:xfrm>
        </p:spPr>
        <p:txBody>
          <a:bodyPr/>
          <a:lstStyle/>
          <a:p>
            <a:r>
              <a:rPr lang="en-US" dirty="0"/>
              <a:t>Growth Areas</a:t>
            </a:r>
          </a:p>
          <a:p>
            <a:pPr lvl="1"/>
            <a:r>
              <a:rPr lang="en-US" dirty="0"/>
              <a:t>Government Contracts</a:t>
            </a:r>
          </a:p>
          <a:p>
            <a:pPr lvl="1"/>
            <a:r>
              <a:rPr lang="en-US" dirty="0"/>
              <a:t>Foreign Policy</a:t>
            </a:r>
          </a:p>
          <a:p>
            <a:r>
              <a:rPr lang="en-US" dirty="0"/>
              <a:t>Down</a:t>
            </a:r>
          </a:p>
          <a:p>
            <a:pPr lvl="1"/>
            <a:r>
              <a:rPr lang="en-US" dirty="0"/>
              <a:t>Environment</a:t>
            </a:r>
          </a:p>
          <a:p>
            <a:pPr lvl="1"/>
            <a:r>
              <a:rPr lang="en-US" dirty="0"/>
              <a:t>Waste Management</a:t>
            </a:r>
          </a:p>
          <a:p>
            <a:pPr lvl="1"/>
            <a:r>
              <a:rPr lang="en-US" dirty="0"/>
              <a:t>Mining</a:t>
            </a:r>
          </a:p>
          <a:p>
            <a:pPr lvl="1"/>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933" y="93009"/>
            <a:ext cx="4230603" cy="495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51743"/>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550"/>
            <a:ext cx="9144000" cy="4829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421695"/>
      </p:ext>
    </p:extLst>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Bigger Firms Aren’t Better: Many of the biggest firms have posted declining revenues and shrinking client lists. Meanwhile, smaller lobbying shops are on the rise. Each week brings new Politico Influence reports of lawyers and lobbyists breaking off of their larger firms to “hang a shingle” at their own, new firms.</a:t>
            </a:r>
          </a:p>
          <a:p>
            <a:r>
              <a:rPr lang="en-US" dirty="0"/>
              <a:t>Specialized beats general and access</a:t>
            </a:r>
          </a:p>
          <a:p>
            <a:r>
              <a:rPr lang="en-US" dirty="0"/>
              <a:t>Political intelligence and research is now playing a bigger role</a:t>
            </a:r>
          </a:p>
          <a:p>
            <a:r>
              <a:rPr lang="en-US" dirty="0"/>
              <a:t>Coalitions are on a rise to advocate for niche issues</a:t>
            </a:r>
          </a:p>
        </p:txBody>
      </p:sp>
    </p:spTree>
    <p:extLst>
      <p:ext uri="{BB962C8B-B14F-4D97-AF65-F5344CB8AC3E}">
        <p14:creationId xmlns:p14="http://schemas.microsoft.com/office/powerpoint/2010/main" val="4068618957"/>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1276350"/>
            <a:ext cx="6019800" cy="1445419"/>
          </a:xfrm>
        </p:spPr>
        <p:txBody>
          <a:bodyPr/>
          <a:lstStyle/>
          <a:p>
            <a:pPr eaLnBrk="1" fontAlgn="auto" hangingPunct="1">
              <a:spcAft>
                <a:spcPts val="0"/>
              </a:spcAft>
              <a:defRPr/>
            </a:pPr>
            <a:r>
              <a:rPr lang="en-US" dirty="0">
                <a:ea typeface="+mj-ea"/>
                <a:cs typeface="+mj-cs"/>
              </a:rPr>
              <a:t>Competitive Intelligence </a:t>
            </a:r>
            <a:br>
              <a:rPr lang="en-US" dirty="0">
                <a:ea typeface="+mj-ea"/>
                <a:cs typeface="+mj-cs"/>
              </a:rPr>
            </a:br>
            <a:endParaRPr lang="en-US" dirty="0">
              <a:ea typeface="+mj-ea"/>
              <a:cs typeface="+mj-cs"/>
            </a:endParaRPr>
          </a:p>
        </p:txBody>
      </p:sp>
    </p:spTree>
    <p:extLst>
      <p:ext uri="{BB962C8B-B14F-4D97-AF65-F5344CB8AC3E}">
        <p14:creationId xmlns:p14="http://schemas.microsoft.com/office/powerpoint/2010/main" val="3620946835"/>
      </p:ext>
    </p:extLst>
  </p:cSld>
  <p:clrMapOvr>
    <a:masterClrMapping/>
  </p:clrMapOvr>
  <p:transition spd="slow">
    <p:strips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WileyRein">
      <a:dk1>
        <a:srgbClr val="303030"/>
      </a:dk1>
      <a:lt1>
        <a:sysClr val="window" lastClr="FFFFFF"/>
      </a:lt1>
      <a:dk2>
        <a:srgbClr val="000000"/>
      </a:dk2>
      <a:lt2>
        <a:srgbClr val="DEDEE0"/>
      </a:lt2>
      <a:accent1>
        <a:srgbClr val="0070C0"/>
      </a:accent1>
      <a:accent2>
        <a:srgbClr val="002060"/>
      </a:accent2>
      <a:accent3>
        <a:srgbClr val="85B09A"/>
      </a:accent3>
      <a:accent4>
        <a:srgbClr val="808DA9"/>
      </a:accent4>
      <a:accent5>
        <a:srgbClr val="424E5B"/>
      </a:accent5>
      <a:accent6>
        <a:srgbClr val="00664F"/>
      </a:accent6>
      <a:hlink>
        <a:srgbClr val="0070C0"/>
      </a:hlink>
      <a:folHlink>
        <a:srgbClr val="363639"/>
      </a:folHlink>
    </a:clrScheme>
    <a:fontScheme name="WileyRe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txDef>
      <a:spPr>
        <a:noFill/>
      </a:spPr>
      <a:bodyPr wrap="square" rtlCol="0">
        <a:spAutoFit/>
      </a:bodyPr>
      <a:lstStyle>
        <a:defPPr>
          <a:spcBef>
            <a:spcPts val="600"/>
          </a:spcBef>
          <a:defRPr sz="1200" dirty="0" smtClean="0">
            <a:solidFill>
              <a:srgbClr val="3F5C6C"/>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6943D55FE14F4F9AFEDEFA48A4F344" ma:contentTypeVersion="15" ma:contentTypeDescription="Create a new document." ma:contentTypeScope="" ma:versionID="70804fd6e12443aadb4e9be164cde275">
  <xsd:schema xmlns:xsd="http://www.w3.org/2001/XMLSchema" xmlns:xs="http://www.w3.org/2001/XMLSchema" xmlns:p="http://schemas.microsoft.com/office/2006/metadata/properties" xmlns:ns2="2950bb11-5def-4d52-b7eb-d04a182d5f13" xmlns:ns3="ead6c8b5-800a-4718-bd69-96d3ac69c272" targetNamespace="http://schemas.microsoft.com/office/2006/metadata/properties" ma:root="true" ma:fieldsID="ee314d19ade17f1aead220a17d5b0ae3" ns2:_="" ns3:_="">
    <xsd:import namespace="2950bb11-5def-4d52-b7eb-d04a182d5f13"/>
    <xsd:import namespace="ead6c8b5-800a-4718-bd69-96d3ac69c27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0bb11-5def-4d52-b7eb-d04a182d5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a3a47ad-aeda-4b98-aa9a-ab614c92042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6c8b5-800a-4718-bd69-96d3ac69c27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5fad869-ddc4-4e7d-bf6b-0e29ae519705}" ma:internalName="TaxCatchAll" ma:showField="CatchAllData" ma:web="ead6c8b5-800a-4718-bd69-96d3ac69c27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50bb11-5def-4d52-b7eb-d04a182d5f13">
      <Terms xmlns="http://schemas.microsoft.com/office/infopath/2007/PartnerControls"/>
    </lcf76f155ced4ddcb4097134ff3c332f>
    <TaxCatchAll xmlns="ead6c8b5-800a-4718-bd69-96d3ac69c272" xsi:nil="true"/>
  </documentManagement>
</p:properties>
</file>

<file path=customXml/itemProps1.xml><?xml version="1.0" encoding="utf-8"?>
<ds:datastoreItem xmlns:ds="http://schemas.openxmlformats.org/officeDocument/2006/customXml" ds:itemID="{884B2AE0-2328-4B39-A161-12945E72DE14}"/>
</file>

<file path=customXml/itemProps2.xml><?xml version="1.0" encoding="utf-8"?>
<ds:datastoreItem xmlns:ds="http://schemas.openxmlformats.org/officeDocument/2006/customXml" ds:itemID="{CDB625DD-76AD-43F4-96A1-D786111C916E}"/>
</file>

<file path=customXml/itemProps3.xml><?xml version="1.0" encoding="utf-8"?>
<ds:datastoreItem xmlns:ds="http://schemas.openxmlformats.org/officeDocument/2006/customXml" ds:itemID="{BFF90A21-417A-4857-A601-22A9719AFA38}"/>
</file>

<file path=docProps/app.xml><?xml version="1.0" encoding="utf-8"?>
<Properties xmlns="http://schemas.openxmlformats.org/officeDocument/2006/extended-properties" xmlns:vt="http://schemas.openxmlformats.org/officeDocument/2006/docPropsVTypes">
  <Template/>
  <TotalTime>9262</TotalTime>
  <Words>1813</Words>
  <Application>Microsoft Office PowerPoint</Application>
  <PresentationFormat>On-screen Show (16:9)</PresentationFormat>
  <Paragraphs>359</Paragraphs>
  <Slides>47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Black</vt:lpstr>
      <vt:lpstr>Bernard MT Condensed</vt:lpstr>
      <vt:lpstr>Calibri</vt:lpstr>
      <vt:lpstr>Courier New</vt:lpstr>
      <vt:lpstr>Verdana</vt:lpstr>
      <vt:lpstr>Wingdings</vt:lpstr>
      <vt:lpstr>Clarity</vt:lpstr>
      <vt:lpstr>  Strategic Objectives Planning Session    </vt:lpstr>
      <vt:lpstr>Agenda</vt:lpstr>
      <vt:lpstr>Maximizing Value Creation</vt:lpstr>
      <vt:lpstr>Pyramid of Success</vt:lpstr>
      <vt:lpstr>Trends in Your Practice Areas</vt:lpstr>
      <vt:lpstr>What Industries Are Up and What Industries are Down</vt:lpstr>
      <vt:lpstr>PowerPoint Presentation</vt:lpstr>
      <vt:lpstr>PowerPoint Presentation</vt:lpstr>
      <vt:lpstr>Competitive Intelligence  </vt:lpstr>
      <vt:lpstr>Competition</vt:lpstr>
      <vt:lpstr>PowerPoint Presentation</vt:lpstr>
      <vt:lpstr>Team Structure - TOTAL est. 75 </vt:lpstr>
      <vt:lpstr>Team Structure By Practice</vt:lpstr>
      <vt:lpstr>Financials - LDAs</vt:lpstr>
      <vt:lpstr>PowerPoint Presentation</vt:lpstr>
      <vt:lpstr>PowerPoint Presentation</vt:lpstr>
      <vt:lpstr>What They Do – PG PR</vt:lpstr>
      <vt:lpstr>39 “Wins” – Client Case Studies </vt:lpstr>
      <vt:lpstr>PowerPoint Presentation</vt:lpstr>
      <vt:lpstr>Clients</vt:lpstr>
      <vt:lpstr>PowerPoint Presentation</vt:lpstr>
      <vt:lpstr>Strategic Plan </vt:lpstr>
      <vt:lpstr>PowerPoint Presentation</vt:lpstr>
      <vt:lpstr>PowerPoint Presentation</vt:lpstr>
      <vt:lpstr>PowerPoint Presentation</vt:lpstr>
      <vt:lpstr>PowerPoint Presentation</vt:lpstr>
      <vt:lpstr>PowerPoint Presentation</vt:lpstr>
      <vt:lpstr>PowerPoint Presentation</vt:lpstr>
      <vt:lpstr>Assessing Your Competitive Position  Strengths &amp; Weaknesses</vt:lpstr>
      <vt:lpstr>Assessing Our Strengths</vt:lpstr>
      <vt:lpstr>Assessing Our Weaknesses</vt:lpstr>
      <vt:lpstr>Assessing Our Competitive Position</vt:lpstr>
      <vt:lpstr>Assessing Opportunities</vt:lpstr>
      <vt:lpstr>Assessing Industry Threats</vt:lpstr>
      <vt:lpstr>PowerPoint Presentation</vt:lpstr>
      <vt:lpstr>Reality Check - Growth Areas</vt:lpstr>
      <vt:lpstr>Reality Check - Client Value and Loyalty</vt:lpstr>
      <vt:lpstr>Reality Check - Attract Talent</vt:lpstr>
      <vt:lpstr>Reality Check - For Retain Talent</vt:lpstr>
      <vt:lpstr>Reality Check - Develop Talent</vt:lpstr>
      <vt:lpstr>Reality Check - Community</vt:lpstr>
      <vt:lpstr>Reality Check - Business Development</vt:lpstr>
      <vt:lpstr>Who Does it (possibly) Better and why?  Our Top 3 Competitors in This Space </vt:lpstr>
      <vt:lpstr>PowerPoint Presentation</vt:lpstr>
      <vt:lpstr>PowerPoint Presentation</vt:lpstr>
      <vt:lpstr>What Are Our Next - Steps and Actions</vt:lpstr>
      <vt:lpstr>PowerPoint Presentation</vt:lpstr>
    </vt:vector>
  </TitlesOfParts>
  <Company>Wiley Rein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Crowley, Nancy</dc:creator>
  <cp:lastModifiedBy>Alina Gorokhovsky</cp:lastModifiedBy>
  <cp:revision>282</cp:revision>
  <cp:lastPrinted>2015-09-30T15:56:40Z</cp:lastPrinted>
  <dcterms:created xsi:type="dcterms:W3CDTF">2015-06-11T15:33:19Z</dcterms:created>
  <dcterms:modified xsi:type="dcterms:W3CDTF">2024-11-20T15:37:11Z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0x0101001B6943D55FE14F4F9AFEDEFA48A4F344</vt:lpwstr>
  </property>
</Properties>
</file>